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660" r:id="rId1"/>
  </p:sldMasterIdLst>
  <p:notesMasterIdLst>
    <p:notesMasterId r:id="rId20"/>
  </p:notesMasterIdLst>
  <p:handoutMasterIdLst>
    <p:handoutMasterId r:id="rId21"/>
  </p:handoutMasterIdLst>
  <p:sldIdLst>
    <p:sldId id="256" r:id="rId2"/>
    <p:sldId id="257" r:id="rId3"/>
    <p:sldId id="268" r:id="rId4"/>
    <p:sldId id="269" r:id="rId5"/>
    <p:sldId id="258" r:id="rId6"/>
    <p:sldId id="275" r:id="rId7"/>
    <p:sldId id="259" r:id="rId8"/>
    <p:sldId id="260" r:id="rId9"/>
    <p:sldId id="272" r:id="rId10"/>
    <p:sldId id="265" r:id="rId11"/>
    <p:sldId id="270" r:id="rId12"/>
    <p:sldId id="271" r:id="rId13"/>
    <p:sldId id="263" r:id="rId14"/>
    <p:sldId id="262" r:id="rId15"/>
    <p:sldId id="273" r:id="rId16"/>
    <p:sldId id="274" r:id="rId17"/>
    <p:sldId id="267" r:id="rId18"/>
    <p:sldId id="266" r:id="rId19"/>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50185" autoAdjust="0"/>
  </p:normalViewPr>
  <p:slideViewPr>
    <p:cSldViewPr snapToObjects="1">
      <p:cViewPr varScale="1">
        <p:scale>
          <a:sx n="146" d="100"/>
          <a:sy n="146" d="100"/>
        </p:scale>
        <p:origin x="-800"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A0D46F-8579-F241-8FCE-E40527D4552D}" type="datetime1">
              <a:rPr lang="en-US" smtClean="0"/>
              <a:t>15/08/17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01C630-91CB-794E-B553-316E8E339845}" type="slidenum">
              <a:rPr lang="en-US" smtClean="0"/>
              <a:t>‹#›</a:t>
            </a:fld>
            <a:endParaRPr lang="en-US"/>
          </a:p>
        </p:txBody>
      </p:sp>
    </p:spTree>
    <p:extLst>
      <p:ext uri="{BB962C8B-B14F-4D97-AF65-F5344CB8AC3E}">
        <p14:creationId xmlns:p14="http://schemas.microsoft.com/office/powerpoint/2010/main" val="2516110465"/>
      </p:ext>
    </p:extLst>
  </p:cSld>
  <p:clrMap bg1="lt1" tx1="dk1" bg2="lt2" tx2="dk2" accent1="accent1" accent2="accent2" accent3="accent3" accent4="accent4" accent5="accent5" accent6="accent6" hlink="hlink" folHlink="folHlink"/>
  <p:hf hdr="0" ftr="0" dt="0"/>
</p:handoutMaster>
</file>

<file path=ppt/media/image1.png>
</file>

<file path=ppt/media/image3.jpeg>
</file>

<file path=ppt/media/image4.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F0BD1D-CA41-7442-B310-048BA4BC7E53}" type="datetime1">
              <a:rPr lang="en-US" smtClean="0"/>
              <a:t>15/08/17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B5C88A-3AB3-7F45-90B4-7B14D29B5EA3}" type="slidenum">
              <a:rPr lang="en-US" smtClean="0"/>
              <a:t>‹#›</a:t>
            </a:fld>
            <a:endParaRPr lang="en-US"/>
          </a:p>
        </p:txBody>
      </p:sp>
    </p:spTree>
    <p:extLst>
      <p:ext uri="{BB962C8B-B14F-4D97-AF65-F5344CB8AC3E}">
        <p14:creationId xmlns:p14="http://schemas.microsoft.com/office/powerpoint/2010/main" val="86746775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CB5C88A-3AB3-7F45-90B4-7B14D29B5EA3}" type="slidenum">
              <a:rPr lang="en-US" smtClean="0"/>
              <a:t>1</a:t>
            </a:fld>
            <a:endParaRPr lang="en-US"/>
          </a:p>
        </p:txBody>
      </p:sp>
    </p:spTree>
    <p:extLst>
      <p:ext uri="{BB962C8B-B14F-4D97-AF65-F5344CB8AC3E}">
        <p14:creationId xmlns:p14="http://schemas.microsoft.com/office/powerpoint/2010/main" val="671991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10" descr="Fermibooth08.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1259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22" descr="fermi_logo_sma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53363" y="0"/>
            <a:ext cx="1057275" cy="931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4648200" y="2130425"/>
            <a:ext cx="38100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4724400" y="3886200"/>
            <a:ext cx="36576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4104617988"/>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8652343"/>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9875" y="100013"/>
            <a:ext cx="1997075" cy="6184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5475" y="100013"/>
            <a:ext cx="5842000" cy="6184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21739448"/>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15"/>
          <p:cNvSpPr>
            <a:spLocks noGrp="1"/>
          </p:cNvSpPr>
          <p:nvPr>
            <p:ph type="ftr" sz="quarter" idx="10"/>
          </p:nvPr>
        </p:nvSpPr>
        <p:spPr/>
        <p:txBody>
          <a:bodyPr/>
          <a:lstStyle>
            <a:lvl1pPr>
              <a:defRPr/>
            </a:lvl1pPr>
          </a:lstStyle>
          <a:p>
            <a:pPr>
              <a:defRPr/>
            </a:pPr>
            <a:endParaRPr lang="en-US"/>
          </a:p>
        </p:txBody>
      </p:sp>
      <p:sp>
        <p:nvSpPr>
          <p:cNvPr id="5" name="Date Placeholder 16"/>
          <p:cNvSpPr>
            <a:spLocks noGrp="1"/>
          </p:cNvSpPr>
          <p:nvPr>
            <p:ph type="dt" sz="half" idx="11"/>
          </p:nvPr>
        </p:nvSpPr>
        <p:spPr/>
        <p:txBody>
          <a:bodyPr/>
          <a:lstStyle>
            <a:lvl1pPr>
              <a:defRPr/>
            </a:lvl1pPr>
          </a:lstStyle>
          <a:p>
            <a:pPr>
              <a:defRPr/>
            </a:pPr>
            <a:fld id="{82E087E6-E752-5947-9713-64ECD713FC7B}" type="datetime1">
              <a:rPr lang="en-US" smtClean="0"/>
              <a:t>15/08/17</a:t>
            </a:fld>
            <a:endParaRPr lang="en-US"/>
          </a:p>
        </p:txBody>
      </p:sp>
      <p:sp>
        <p:nvSpPr>
          <p:cNvPr id="6" name="Slide Number Placeholder 17"/>
          <p:cNvSpPr>
            <a:spLocks noGrp="1"/>
          </p:cNvSpPr>
          <p:nvPr>
            <p:ph type="sldNum" sz="quarter" idx="12"/>
          </p:nvPr>
        </p:nvSpPr>
        <p:spPr/>
        <p:txBody>
          <a:bodyPr/>
          <a:lstStyle>
            <a:lvl1pPr>
              <a:defRPr/>
            </a:lvl1pPr>
          </a:lstStyle>
          <a:p>
            <a:pPr>
              <a:defRPr/>
            </a:pPr>
            <a:fld id="{92512E0E-63F5-5047-8C96-E7D637464E0F}" type="slidenum">
              <a:rPr lang="en-US"/>
              <a:pPr>
                <a:defRPr/>
              </a:pPr>
              <a:t>‹#›</a:t>
            </a:fld>
            <a:endParaRPr lang="en-US"/>
          </a:p>
        </p:txBody>
      </p:sp>
    </p:spTree>
    <p:extLst>
      <p:ext uri="{BB962C8B-B14F-4D97-AF65-F5344CB8AC3E}">
        <p14:creationId xmlns:p14="http://schemas.microsoft.com/office/powerpoint/2010/main" val="555064486"/>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4224709617"/>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5475" y="1257300"/>
            <a:ext cx="3919538" cy="5027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97413" y="1257300"/>
            <a:ext cx="3919537" cy="5027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15"/>
          <p:cNvSpPr>
            <a:spLocks noGrp="1"/>
          </p:cNvSpPr>
          <p:nvPr>
            <p:ph type="ftr" sz="quarter" idx="10"/>
          </p:nvPr>
        </p:nvSpPr>
        <p:spPr/>
        <p:txBody>
          <a:bodyPr/>
          <a:lstStyle>
            <a:lvl1pPr>
              <a:defRPr/>
            </a:lvl1pPr>
          </a:lstStyle>
          <a:p>
            <a:pPr>
              <a:defRPr/>
            </a:pPr>
            <a:endParaRPr lang="en-US"/>
          </a:p>
        </p:txBody>
      </p:sp>
      <p:sp>
        <p:nvSpPr>
          <p:cNvPr id="6" name="Date Placeholder 16"/>
          <p:cNvSpPr>
            <a:spLocks noGrp="1"/>
          </p:cNvSpPr>
          <p:nvPr>
            <p:ph type="dt" sz="half" idx="11"/>
          </p:nvPr>
        </p:nvSpPr>
        <p:spPr/>
        <p:txBody>
          <a:bodyPr/>
          <a:lstStyle>
            <a:lvl1pPr>
              <a:defRPr/>
            </a:lvl1pPr>
          </a:lstStyle>
          <a:p>
            <a:pPr>
              <a:defRPr/>
            </a:pPr>
            <a:fld id="{E0B3AB7F-6974-3D4B-AA2D-73CEF2EC2FAF}" type="datetime1">
              <a:rPr lang="en-US" smtClean="0"/>
              <a:t>15/08/17</a:t>
            </a:fld>
            <a:endParaRPr lang="en-US"/>
          </a:p>
        </p:txBody>
      </p:sp>
      <p:sp>
        <p:nvSpPr>
          <p:cNvPr id="7" name="Slide Number Placeholder 17"/>
          <p:cNvSpPr>
            <a:spLocks noGrp="1"/>
          </p:cNvSpPr>
          <p:nvPr>
            <p:ph type="sldNum" sz="quarter" idx="12"/>
          </p:nvPr>
        </p:nvSpPr>
        <p:spPr/>
        <p:txBody>
          <a:bodyPr/>
          <a:lstStyle>
            <a:lvl1pPr>
              <a:defRPr/>
            </a:lvl1pPr>
          </a:lstStyle>
          <a:p>
            <a:pPr>
              <a:defRPr/>
            </a:pPr>
            <a:fld id="{DF03C8D7-9C1B-B146-B907-C9F06FEFCD18}" type="slidenum">
              <a:rPr lang="en-US"/>
              <a:pPr>
                <a:defRPr/>
              </a:pPr>
              <a:t>‹#›</a:t>
            </a:fld>
            <a:endParaRPr lang="en-US"/>
          </a:p>
        </p:txBody>
      </p:sp>
    </p:spTree>
    <p:extLst>
      <p:ext uri="{BB962C8B-B14F-4D97-AF65-F5344CB8AC3E}">
        <p14:creationId xmlns:p14="http://schemas.microsoft.com/office/powerpoint/2010/main" val="1360724569"/>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52400"/>
            <a:ext cx="7543800" cy="622694"/>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15"/>
          <p:cNvSpPr>
            <a:spLocks noGrp="1"/>
          </p:cNvSpPr>
          <p:nvPr>
            <p:ph type="ftr" sz="quarter" idx="10"/>
          </p:nvPr>
        </p:nvSpPr>
        <p:spPr/>
        <p:txBody>
          <a:bodyPr/>
          <a:lstStyle>
            <a:lvl1pPr>
              <a:defRPr/>
            </a:lvl1pPr>
          </a:lstStyle>
          <a:p>
            <a:pPr>
              <a:defRPr/>
            </a:pPr>
            <a:endParaRPr lang="en-US"/>
          </a:p>
        </p:txBody>
      </p:sp>
      <p:sp>
        <p:nvSpPr>
          <p:cNvPr id="8" name="Date Placeholder 16"/>
          <p:cNvSpPr>
            <a:spLocks noGrp="1"/>
          </p:cNvSpPr>
          <p:nvPr>
            <p:ph type="dt" sz="half" idx="11"/>
          </p:nvPr>
        </p:nvSpPr>
        <p:spPr/>
        <p:txBody>
          <a:bodyPr/>
          <a:lstStyle>
            <a:lvl1pPr>
              <a:defRPr/>
            </a:lvl1pPr>
          </a:lstStyle>
          <a:p>
            <a:pPr>
              <a:defRPr/>
            </a:pPr>
            <a:fld id="{B85382A4-A93F-7542-ADD3-9C66D6CAD18E}" type="datetime1">
              <a:rPr lang="en-US" smtClean="0"/>
              <a:t>15/08/17</a:t>
            </a:fld>
            <a:endParaRPr lang="en-US"/>
          </a:p>
        </p:txBody>
      </p:sp>
      <p:sp>
        <p:nvSpPr>
          <p:cNvPr id="9" name="Slide Number Placeholder 17"/>
          <p:cNvSpPr>
            <a:spLocks noGrp="1"/>
          </p:cNvSpPr>
          <p:nvPr>
            <p:ph type="sldNum" sz="quarter" idx="12"/>
          </p:nvPr>
        </p:nvSpPr>
        <p:spPr/>
        <p:txBody>
          <a:bodyPr/>
          <a:lstStyle>
            <a:lvl1pPr>
              <a:defRPr/>
            </a:lvl1pPr>
          </a:lstStyle>
          <a:p>
            <a:pPr>
              <a:defRPr/>
            </a:pPr>
            <a:fld id="{409E3483-3D05-DF46-AA4A-FA1E8F96B68D}" type="slidenum">
              <a:rPr lang="en-US"/>
              <a:pPr>
                <a:defRPr/>
              </a:pPr>
              <a:t>‹#›</a:t>
            </a:fld>
            <a:endParaRPr lang="en-US"/>
          </a:p>
        </p:txBody>
      </p:sp>
    </p:spTree>
    <p:extLst>
      <p:ext uri="{BB962C8B-B14F-4D97-AF65-F5344CB8AC3E}">
        <p14:creationId xmlns:p14="http://schemas.microsoft.com/office/powerpoint/2010/main" val="4120426926"/>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Footer Placeholder 15"/>
          <p:cNvSpPr>
            <a:spLocks noGrp="1"/>
          </p:cNvSpPr>
          <p:nvPr>
            <p:ph type="ftr" sz="quarter" idx="10"/>
          </p:nvPr>
        </p:nvSpPr>
        <p:spPr/>
        <p:txBody>
          <a:bodyPr/>
          <a:lstStyle>
            <a:lvl1pPr>
              <a:defRPr/>
            </a:lvl1pPr>
          </a:lstStyle>
          <a:p>
            <a:pPr>
              <a:defRPr/>
            </a:pPr>
            <a:endParaRPr lang="en-US"/>
          </a:p>
        </p:txBody>
      </p:sp>
      <p:sp>
        <p:nvSpPr>
          <p:cNvPr id="4" name="Date Placeholder 16"/>
          <p:cNvSpPr>
            <a:spLocks noGrp="1"/>
          </p:cNvSpPr>
          <p:nvPr>
            <p:ph type="dt" sz="half" idx="11"/>
          </p:nvPr>
        </p:nvSpPr>
        <p:spPr/>
        <p:txBody>
          <a:bodyPr/>
          <a:lstStyle>
            <a:lvl1pPr>
              <a:defRPr/>
            </a:lvl1pPr>
          </a:lstStyle>
          <a:p>
            <a:pPr>
              <a:defRPr/>
            </a:pPr>
            <a:fld id="{8026DBBC-2186-0046-A669-219E0F5B10F1}" type="datetime1">
              <a:rPr lang="en-US" smtClean="0"/>
              <a:t>15/08/17</a:t>
            </a:fld>
            <a:endParaRPr lang="en-US"/>
          </a:p>
        </p:txBody>
      </p:sp>
      <p:sp>
        <p:nvSpPr>
          <p:cNvPr id="5" name="Slide Number Placeholder 17"/>
          <p:cNvSpPr>
            <a:spLocks noGrp="1"/>
          </p:cNvSpPr>
          <p:nvPr>
            <p:ph type="sldNum" sz="quarter" idx="12"/>
          </p:nvPr>
        </p:nvSpPr>
        <p:spPr/>
        <p:txBody>
          <a:bodyPr/>
          <a:lstStyle>
            <a:lvl1pPr>
              <a:defRPr/>
            </a:lvl1pPr>
          </a:lstStyle>
          <a:p>
            <a:pPr>
              <a:defRPr/>
            </a:pPr>
            <a:fld id="{30334A76-F4C8-9540-A054-640AD9290173}" type="slidenum">
              <a:rPr lang="en-US"/>
              <a:pPr>
                <a:defRPr/>
              </a:pPr>
              <a:t>‹#›</a:t>
            </a:fld>
            <a:endParaRPr lang="en-US"/>
          </a:p>
        </p:txBody>
      </p:sp>
    </p:spTree>
    <p:extLst>
      <p:ext uri="{BB962C8B-B14F-4D97-AF65-F5344CB8AC3E}">
        <p14:creationId xmlns:p14="http://schemas.microsoft.com/office/powerpoint/2010/main" val="1670178092"/>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5"/>
          <p:cNvSpPr>
            <a:spLocks noGrp="1"/>
          </p:cNvSpPr>
          <p:nvPr>
            <p:ph type="ftr" sz="quarter" idx="10"/>
          </p:nvPr>
        </p:nvSpPr>
        <p:spPr/>
        <p:txBody>
          <a:bodyPr/>
          <a:lstStyle>
            <a:lvl1pPr>
              <a:defRPr/>
            </a:lvl1pPr>
          </a:lstStyle>
          <a:p>
            <a:pPr>
              <a:defRPr/>
            </a:pPr>
            <a:endParaRPr lang="en-US"/>
          </a:p>
        </p:txBody>
      </p:sp>
      <p:sp>
        <p:nvSpPr>
          <p:cNvPr id="3" name="Date Placeholder 16"/>
          <p:cNvSpPr>
            <a:spLocks noGrp="1"/>
          </p:cNvSpPr>
          <p:nvPr>
            <p:ph type="dt" sz="half" idx="11"/>
          </p:nvPr>
        </p:nvSpPr>
        <p:spPr/>
        <p:txBody>
          <a:bodyPr/>
          <a:lstStyle>
            <a:lvl1pPr>
              <a:defRPr/>
            </a:lvl1pPr>
          </a:lstStyle>
          <a:p>
            <a:pPr>
              <a:defRPr/>
            </a:pPr>
            <a:fld id="{726A2663-AA9B-9C45-8B9A-34CAF2BA0713}" type="datetime1">
              <a:rPr lang="en-US" smtClean="0"/>
              <a:t>15/08/17</a:t>
            </a:fld>
            <a:endParaRPr lang="en-US"/>
          </a:p>
        </p:txBody>
      </p:sp>
      <p:sp>
        <p:nvSpPr>
          <p:cNvPr id="4" name="Slide Number Placeholder 17"/>
          <p:cNvSpPr>
            <a:spLocks noGrp="1"/>
          </p:cNvSpPr>
          <p:nvPr>
            <p:ph type="sldNum" sz="quarter" idx="12"/>
          </p:nvPr>
        </p:nvSpPr>
        <p:spPr/>
        <p:txBody>
          <a:bodyPr/>
          <a:lstStyle>
            <a:lvl1pPr>
              <a:defRPr/>
            </a:lvl1pPr>
          </a:lstStyle>
          <a:p>
            <a:pPr>
              <a:defRPr/>
            </a:pPr>
            <a:fld id="{A3AE47BE-A181-764D-B6C7-018788F5CC2F}" type="slidenum">
              <a:rPr lang="en-US"/>
              <a:pPr>
                <a:defRPr/>
              </a:pPr>
              <a:t>‹#›</a:t>
            </a:fld>
            <a:endParaRPr lang="en-US"/>
          </a:p>
        </p:txBody>
      </p:sp>
    </p:spTree>
    <p:extLst>
      <p:ext uri="{BB962C8B-B14F-4D97-AF65-F5344CB8AC3E}">
        <p14:creationId xmlns:p14="http://schemas.microsoft.com/office/powerpoint/2010/main" val="2322555981"/>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15"/>
          <p:cNvSpPr>
            <a:spLocks noGrp="1"/>
          </p:cNvSpPr>
          <p:nvPr>
            <p:ph type="ftr" sz="quarter" idx="10"/>
          </p:nvPr>
        </p:nvSpPr>
        <p:spPr/>
        <p:txBody>
          <a:bodyPr/>
          <a:lstStyle>
            <a:lvl1pPr>
              <a:defRPr/>
            </a:lvl1pPr>
          </a:lstStyle>
          <a:p>
            <a:pPr>
              <a:defRPr/>
            </a:pPr>
            <a:endParaRPr lang="en-US"/>
          </a:p>
        </p:txBody>
      </p:sp>
      <p:sp>
        <p:nvSpPr>
          <p:cNvPr id="6" name="Date Placeholder 16"/>
          <p:cNvSpPr>
            <a:spLocks noGrp="1"/>
          </p:cNvSpPr>
          <p:nvPr>
            <p:ph type="dt" sz="half" idx="11"/>
          </p:nvPr>
        </p:nvSpPr>
        <p:spPr/>
        <p:txBody>
          <a:bodyPr/>
          <a:lstStyle>
            <a:lvl1pPr>
              <a:defRPr/>
            </a:lvl1pPr>
          </a:lstStyle>
          <a:p>
            <a:pPr>
              <a:defRPr/>
            </a:pPr>
            <a:fld id="{D319EA3C-9AEE-EB4D-86B0-AFCAF7A64C09}" type="datetime1">
              <a:rPr lang="en-US" smtClean="0"/>
              <a:t>15/08/17</a:t>
            </a:fld>
            <a:endParaRPr lang="en-US"/>
          </a:p>
        </p:txBody>
      </p:sp>
      <p:sp>
        <p:nvSpPr>
          <p:cNvPr id="7" name="Slide Number Placeholder 17"/>
          <p:cNvSpPr>
            <a:spLocks noGrp="1"/>
          </p:cNvSpPr>
          <p:nvPr>
            <p:ph type="sldNum" sz="quarter" idx="12"/>
          </p:nvPr>
        </p:nvSpPr>
        <p:spPr/>
        <p:txBody>
          <a:bodyPr/>
          <a:lstStyle>
            <a:lvl1pPr>
              <a:defRPr/>
            </a:lvl1pPr>
          </a:lstStyle>
          <a:p>
            <a:pPr>
              <a:defRPr/>
            </a:pPr>
            <a:fld id="{D52F670E-194E-E842-94EC-1A6E341B81A4}" type="slidenum">
              <a:rPr lang="en-US"/>
              <a:pPr>
                <a:defRPr/>
              </a:pPr>
              <a:t>‹#›</a:t>
            </a:fld>
            <a:endParaRPr lang="en-US"/>
          </a:p>
        </p:txBody>
      </p:sp>
    </p:spTree>
    <p:extLst>
      <p:ext uri="{BB962C8B-B14F-4D97-AF65-F5344CB8AC3E}">
        <p14:creationId xmlns:p14="http://schemas.microsoft.com/office/powerpoint/2010/main" val="3272962920"/>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573948788"/>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a:blip r:embed="rId13"/>
          <a:stretch>
            <a:fillRect/>
          </a:stretch>
        </p:blipFill>
        <p:spPr>
          <a:xfrm>
            <a:off x="8001000" y="0"/>
            <a:ext cx="1152525" cy="1131888"/>
          </a:xfrm>
          <a:prstGeom prst="rect">
            <a:avLst/>
          </a:prstGeom>
          <a:solidFill>
            <a:schemeClr val="accent3"/>
          </a:solidFill>
        </p:spPr>
      </p:pic>
      <p:sp>
        <p:nvSpPr>
          <p:cNvPr id="1026" name="Rectangle 2"/>
          <p:cNvSpPr>
            <a:spLocks noGrp="1" noChangeArrowheads="1"/>
          </p:cNvSpPr>
          <p:nvPr>
            <p:ph type="title"/>
          </p:nvPr>
        </p:nvSpPr>
        <p:spPr bwMode="auto">
          <a:xfrm>
            <a:off x="1130300" y="100013"/>
            <a:ext cx="6870700" cy="65722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a:p>
        </p:txBody>
      </p:sp>
      <p:sp>
        <p:nvSpPr>
          <p:cNvPr id="1028" name="Rectangle 3"/>
          <p:cNvSpPr>
            <a:spLocks noGrp="1" noChangeArrowheads="1"/>
          </p:cNvSpPr>
          <p:nvPr>
            <p:ph type="body" idx="1"/>
          </p:nvPr>
        </p:nvSpPr>
        <p:spPr bwMode="auto">
          <a:xfrm>
            <a:off x="625475" y="1257300"/>
            <a:ext cx="7991475" cy="5027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45720" rIns="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29" name="Line 8"/>
          <p:cNvSpPr>
            <a:spLocks noChangeShapeType="1"/>
          </p:cNvSpPr>
          <p:nvPr/>
        </p:nvSpPr>
        <p:spPr bwMode="auto">
          <a:xfrm>
            <a:off x="1173163" y="817563"/>
            <a:ext cx="6827837" cy="0"/>
          </a:xfrm>
          <a:prstGeom prst="line">
            <a:avLst/>
          </a:prstGeom>
          <a:noFill/>
          <a:ln w="57150" cmpd="thickThin">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6" name="Footer Placeholder 15"/>
          <p:cNvSpPr>
            <a:spLocks noGrp="1"/>
          </p:cNvSpPr>
          <p:nvPr>
            <p:ph type="ftr" sz="quarter" idx="3"/>
          </p:nvPr>
        </p:nvSpPr>
        <p:spPr>
          <a:xfrm>
            <a:off x="3124200" y="640080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smtClean="0">
                <a:solidFill>
                  <a:srgbClr val="898989"/>
                </a:solidFill>
              </a:defRPr>
            </a:lvl1pPr>
          </a:lstStyle>
          <a:p>
            <a:pPr>
              <a:defRPr/>
            </a:pPr>
            <a:endParaRPr lang="en-US"/>
          </a:p>
        </p:txBody>
      </p:sp>
      <p:sp>
        <p:nvSpPr>
          <p:cNvPr id="17" name="Date Placeholder 16"/>
          <p:cNvSpPr>
            <a:spLocks noGrp="1"/>
          </p:cNvSpPr>
          <p:nvPr>
            <p:ph type="dt" sz="half" idx="2"/>
          </p:nvPr>
        </p:nvSpPr>
        <p:spPr>
          <a:xfrm>
            <a:off x="625475" y="640080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smtClean="0">
                <a:solidFill>
                  <a:srgbClr val="3333CC"/>
                </a:solidFill>
              </a:defRPr>
            </a:lvl1pPr>
          </a:lstStyle>
          <a:p>
            <a:pPr>
              <a:defRPr/>
            </a:pPr>
            <a:fld id="{4C4EE88C-2E60-B84B-8839-AC387F03A942}" type="datetime1">
              <a:rPr lang="en-US" smtClean="0"/>
              <a:t>15/08/17</a:t>
            </a:fld>
            <a:endParaRPr lang="en-US"/>
          </a:p>
        </p:txBody>
      </p:sp>
      <p:sp>
        <p:nvSpPr>
          <p:cNvPr id="18" name="Slide Number Placeholder 17"/>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smtClean="0">
                <a:solidFill>
                  <a:srgbClr val="3333CC"/>
                </a:solidFill>
              </a:defRPr>
            </a:lvl1pPr>
          </a:lstStyle>
          <a:p>
            <a:pPr>
              <a:defRPr/>
            </a:pPr>
            <a:fld id="{FCE8D597-EDFA-8B44-80BB-7FA4171DD971}" type="slidenum">
              <a:rPr lang="en-US"/>
              <a:pPr>
                <a:defRPr/>
              </a:pPr>
              <a:t>‹#›</a:t>
            </a:fld>
            <a:endParaRPr lang="en-US"/>
          </a:p>
        </p:txBody>
      </p:sp>
      <p:pic>
        <p:nvPicPr>
          <p:cNvPr id="2" name="Picture 1" descr="ecap_logo.pdf"/>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5496" y="23439"/>
            <a:ext cx="1331639" cy="698960"/>
          </a:xfrm>
          <a:prstGeom prst="rect">
            <a:avLst/>
          </a:prstGeom>
        </p:spPr>
      </p:pic>
    </p:spTree>
  </p:cSld>
  <p:clrMap bg1="lt1" tx1="dk1" bg2="lt2" tx2="dk2" accent1="accent1" accent2="accent2" accent3="accent3" accent4="accent4" accent5="accent5" accent6="accent6" hlink="hlink" folHlink="folHlink"/>
  <p:sldLayoutIdLst>
    <p:sldLayoutId id="2147483699" r:id="rId1"/>
    <p:sldLayoutId id="2147483693" r:id="rId2"/>
    <p:sldLayoutId id="2147483700" r:id="rId3"/>
    <p:sldLayoutId id="2147483694" r:id="rId4"/>
    <p:sldLayoutId id="2147483695" r:id="rId5"/>
    <p:sldLayoutId id="2147483696" r:id="rId6"/>
    <p:sldLayoutId id="2147483697" r:id="rId7"/>
    <p:sldLayoutId id="2147483698" r:id="rId8"/>
    <p:sldLayoutId id="2147483701" r:id="rId9"/>
    <p:sldLayoutId id="2147483702" r:id="rId10"/>
    <p:sldLayoutId id="2147483703" r:id="rId11"/>
  </p:sldLayoutIdLst>
  <p:transition xmlns:p14="http://schemas.microsoft.com/office/powerpoint/2010/main"/>
  <p:timing>
    <p:tnLst>
      <p:par>
        <p:cTn xmlns:p14="http://schemas.microsoft.com/office/powerpoint/2010/main" id="1" dur="indefinite" restart="never" nodeType="tmRoot"/>
      </p:par>
    </p:tnLst>
  </p:timing>
  <p:hf hdr="0" ftr="0" dt="0"/>
  <p:txStyles>
    <p:titleStyle>
      <a:lvl1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mj-lt"/>
          <a:ea typeface="ＭＳ Ｐゴシック" charset="0"/>
          <a:cs typeface="ＭＳ Ｐゴシック" charset="0"/>
        </a:defRPr>
      </a:lvl1pPr>
      <a:lvl2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2pPr>
      <a:lvl3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3pPr>
      <a:lvl4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4pPr>
      <a:lvl5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5pPr>
      <a:lvl6pPr marL="4572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6pPr>
      <a:lvl7pPr marL="9144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7pPr>
      <a:lvl8pPr marL="13716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8pPr>
      <a:lvl9pPr marL="18288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9pPr>
    </p:titleStyle>
    <p:bodyStyle>
      <a:lvl1pPr marL="342900" indent="-342900" algn="l" rtl="0" eaLnBrk="1" fontAlgn="base" hangingPunct="1">
        <a:spcBef>
          <a:spcPct val="20000"/>
        </a:spcBef>
        <a:spcAft>
          <a:spcPct val="0"/>
        </a:spcAft>
        <a:buChar char="•"/>
        <a:defRPr sz="2000" b="1">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Char char="–"/>
        <a:defRPr sz="2000" b="1">
          <a:solidFill>
            <a:srgbClr val="0033CC"/>
          </a:solidFill>
          <a:latin typeface="+mn-lt"/>
          <a:ea typeface="ＭＳ Ｐゴシック" pitchFamily="-112" charset="-128"/>
        </a:defRPr>
      </a:lvl2pPr>
      <a:lvl3pPr marL="1143000" indent="-228600" algn="l" rtl="0" eaLnBrk="1" fontAlgn="base" hangingPunct="1">
        <a:spcBef>
          <a:spcPct val="20000"/>
        </a:spcBef>
        <a:spcAft>
          <a:spcPct val="0"/>
        </a:spcAft>
        <a:buChar char="•"/>
        <a:defRPr sz="2000" b="1">
          <a:solidFill>
            <a:srgbClr val="FF0000"/>
          </a:solidFill>
          <a:latin typeface="+mn-lt"/>
          <a:ea typeface="ＭＳ Ｐゴシック" pitchFamily="-112" charset="-128"/>
        </a:defRPr>
      </a:lvl3pPr>
      <a:lvl4pPr marL="16002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4pPr>
      <a:lvl5pPr marL="20574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5pPr>
      <a:lvl6pPr marL="25146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6pPr>
      <a:lvl7pPr marL="29718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7pPr>
      <a:lvl8pPr marL="34290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8pPr>
      <a:lvl9pPr marL="38862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 Id="rId3" Type="http://schemas.openxmlformats.org/officeDocument/2006/relationships/image" Target="../media/image1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8.emf"/><Relationship Id="rId5"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 Id="rId3" Type="http://schemas.openxmlformats.org/officeDocument/2006/relationships/image" Target="../media/image21.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 Id="rId3" Type="http://schemas.openxmlformats.org/officeDocument/2006/relationships/image" Target="../media/image23.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18.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30.emf"/><Relationship Id="rId5"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image" Target="../media/image28.emf"/></Relationships>
</file>

<file path=ppt/slides/_rels/slide2.xml.rels><?xml version="1.0" encoding="UTF-8" standalone="yes"?>
<Relationships xmlns="http://schemas.openxmlformats.org/package/2006/relationships"><Relationship Id="rId3" Type="http://schemas.openxmlformats.org/officeDocument/2006/relationships/hyperlink" Target="https://arxiv.org/abs/1602.07246" TargetMode="External"/><Relationship Id="rId4" Type="http://schemas.openxmlformats.org/officeDocument/2006/relationships/hyperlink" Target="https://arxiv.org/abs/1704.03910" TargetMode="External"/><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hyperlink" Target="https://arxiv.org/abs/1407.7905"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arxiv.org/abs/1704.03910" TargetMode="External"/><Relationship Id="rId4" Type="http://schemas.openxmlformats.org/officeDocument/2006/relationships/hyperlink" Target="https://arxiv.org/abs/1602.07246" TargetMode="External"/><Relationship Id="rId5" Type="http://schemas.openxmlformats.org/officeDocument/2006/relationships/image" Target="../media/image8.emf"/><Relationship Id="rId6"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7"/>
          <p:cNvSpPr>
            <a:spLocks noGrp="1"/>
          </p:cNvSpPr>
          <p:nvPr>
            <p:ph type="ctrTitle"/>
          </p:nvPr>
        </p:nvSpPr>
        <p:spPr>
          <a:xfrm>
            <a:off x="4724400" y="1196752"/>
            <a:ext cx="3810000" cy="1470025"/>
          </a:xfrm>
        </p:spPr>
        <p:txBody>
          <a:bodyPr/>
          <a:lstStyle/>
          <a:p>
            <a:pPr eaLnBrk="1" hangingPunct="1">
              <a:defRPr/>
            </a:pPr>
            <a:r>
              <a:rPr lang="en-US" dirty="0" smtClean="0">
                <a:latin typeface="Arial" charset="0"/>
              </a:rPr>
              <a:t>A study of the </a:t>
            </a:r>
            <a:r>
              <a:rPr lang="en-US" i="1" dirty="0" smtClean="0">
                <a:latin typeface="Arial" charset="0"/>
              </a:rPr>
              <a:t>Fermi</a:t>
            </a:r>
            <a:r>
              <a:rPr lang="en-US" dirty="0" smtClean="0">
                <a:latin typeface="Arial" charset="0"/>
              </a:rPr>
              <a:t> bubbles near the Galactic plane</a:t>
            </a:r>
            <a:endParaRPr lang="en-US" dirty="0">
              <a:latin typeface="Arial" charset="0"/>
            </a:endParaRPr>
          </a:p>
        </p:txBody>
      </p:sp>
      <p:sp>
        <p:nvSpPr>
          <p:cNvPr id="3" name="Subtitle 18"/>
          <p:cNvSpPr>
            <a:spLocks noGrp="1"/>
          </p:cNvSpPr>
          <p:nvPr>
            <p:ph type="subTitle" idx="1"/>
          </p:nvPr>
        </p:nvSpPr>
        <p:spPr>
          <a:xfrm>
            <a:off x="4724400" y="3068960"/>
            <a:ext cx="3657600" cy="1752600"/>
          </a:xfrm>
        </p:spPr>
        <p:txBody>
          <a:bodyPr/>
          <a:lstStyle/>
          <a:p>
            <a:pPr eaLnBrk="1" hangingPunct="1"/>
            <a:r>
              <a:rPr lang="en-US" dirty="0" smtClean="0">
                <a:latin typeface="Arial" charset="0"/>
              </a:rPr>
              <a:t>Dmitry </a:t>
            </a:r>
            <a:r>
              <a:rPr lang="en-US" dirty="0" err="1" smtClean="0">
                <a:latin typeface="Arial" charset="0"/>
              </a:rPr>
              <a:t>Malyshev</a:t>
            </a:r>
            <a:r>
              <a:rPr lang="en-US" dirty="0" smtClean="0">
                <a:latin typeface="Arial" charset="0"/>
              </a:rPr>
              <a:t>,</a:t>
            </a:r>
          </a:p>
          <a:p>
            <a:pPr eaLnBrk="1" hangingPunct="1"/>
            <a:r>
              <a:rPr lang="en-US" dirty="0" smtClean="0">
                <a:latin typeface="Arial" charset="0"/>
              </a:rPr>
              <a:t>Laura </a:t>
            </a:r>
            <a:r>
              <a:rPr lang="en-US" dirty="0" err="1" smtClean="0">
                <a:latin typeface="Arial" charset="0"/>
              </a:rPr>
              <a:t>Herold</a:t>
            </a:r>
            <a:endParaRPr lang="en-US" dirty="0" smtClean="0">
              <a:latin typeface="Arial" charset="0"/>
            </a:endParaRPr>
          </a:p>
        </p:txBody>
      </p:sp>
      <p:sp>
        <p:nvSpPr>
          <p:cNvPr id="4" name="Subtitle 18"/>
          <p:cNvSpPr txBox="1">
            <a:spLocks/>
          </p:cNvSpPr>
          <p:nvPr/>
        </p:nvSpPr>
        <p:spPr bwMode="auto">
          <a:xfrm>
            <a:off x="4343400" y="5892800"/>
            <a:ext cx="443169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45720" rIns="0" bIns="45720" numCol="1" anchor="t" anchorCtr="0" compatLnSpc="1">
            <a:prstTxWarp prst="textNoShape">
              <a:avLst/>
            </a:prstTxWarp>
          </a:bodyPr>
          <a:lstStyle>
            <a:lvl1pPr marL="0" indent="0" algn="ctr" rtl="0" eaLnBrk="1" fontAlgn="base" hangingPunct="1">
              <a:spcBef>
                <a:spcPct val="20000"/>
              </a:spcBef>
              <a:spcAft>
                <a:spcPct val="0"/>
              </a:spcAft>
              <a:buNone/>
              <a:defRPr sz="2000" b="1">
                <a:solidFill>
                  <a:schemeClr val="tx1"/>
                </a:solidFill>
                <a:latin typeface="+mn-lt"/>
                <a:ea typeface="ＭＳ Ｐゴシック" charset="0"/>
                <a:cs typeface="ＭＳ Ｐゴシック" charset="0"/>
              </a:defRPr>
            </a:lvl1pPr>
            <a:lvl2pPr marL="457200" indent="0" algn="ctr" rtl="0" eaLnBrk="1" fontAlgn="base" hangingPunct="1">
              <a:spcBef>
                <a:spcPct val="20000"/>
              </a:spcBef>
              <a:spcAft>
                <a:spcPct val="0"/>
              </a:spcAft>
              <a:buNone/>
              <a:defRPr sz="2000" b="1">
                <a:solidFill>
                  <a:srgbClr val="0033CC"/>
                </a:solidFill>
                <a:latin typeface="+mn-lt"/>
                <a:ea typeface="ＭＳ Ｐゴシック" pitchFamily="-112" charset="-128"/>
              </a:defRPr>
            </a:lvl2pPr>
            <a:lvl3pPr marL="914400" indent="0" algn="ctr" rtl="0" eaLnBrk="1" fontAlgn="base" hangingPunct="1">
              <a:spcBef>
                <a:spcPct val="20000"/>
              </a:spcBef>
              <a:spcAft>
                <a:spcPct val="0"/>
              </a:spcAft>
              <a:buNone/>
              <a:defRPr sz="2000" b="1">
                <a:solidFill>
                  <a:srgbClr val="FF0000"/>
                </a:solidFill>
                <a:latin typeface="+mn-lt"/>
                <a:ea typeface="ＭＳ Ｐゴシック" pitchFamily="-112" charset="-128"/>
              </a:defRPr>
            </a:lvl3pPr>
            <a:lvl4pPr marL="1371600" indent="0" algn="ctr" rtl="0" eaLnBrk="1" fontAlgn="base" hangingPunct="1">
              <a:spcBef>
                <a:spcPct val="20000"/>
              </a:spcBef>
              <a:spcAft>
                <a:spcPct val="0"/>
              </a:spcAft>
              <a:buNone/>
              <a:defRPr b="1">
                <a:solidFill>
                  <a:schemeClr val="tx1"/>
                </a:solidFill>
                <a:latin typeface="+mn-lt"/>
                <a:ea typeface="ＭＳ Ｐゴシック" pitchFamily="-112" charset="-128"/>
              </a:defRPr>
            </a:lvl4pPr>
            <a:lvl5pPr marL="1828800" indent="0" algn="ctr" rtl="0" eaLnBrk="1" fontAlgn="base" hangingPunct="1">
              <a:spcBef>
                <a:spcPct val="20000"/>
              </a:spcBef>
              <a:spcAft>
                <a:spcPct val="0"/>
              </a:spcAft>
              <a:buNone/>
              <a:defRPr b="1">
                <a:solidFill>
                  <a:schemeClr val="tx1"/>
                </a:solidFill>
                <a:latin typeface="+mn-lt"/>
                <a:ea typeface="ＭＳ Ｐゴシック" pitchFamily="-112" charset="-128"/>
              </a:defRPr>
            </a:lvl5pPr>
            <a:lvl6pPr marL="2286000" indent="0" algn="ctr" rtl="0" eaLnBrk="1" fontAlgn="base" hangingPunct="1">
              <a:spcBef>
                <a:spcPct val="20000"/>
              </a:spcBef>
              <a:spcAft>
                <a:spcPct val="0"/>
              </a:spcAft>
              <a:buNone/>
              <a:defRPr b="1">
                <a:solidFill>
                  <a:schemeClr val="tx1"/>
                </a:solidFill>
                <a:latin typeface="+mn-lt"/>
                <a:ea typeface="ＭＳ Ｐゴシック" pitchFamily="-112" charset="-128"/>
              </a:defRPr>
            </a:lvl6pPr>
            <a:lvl7pPr marL="2743200" indent="0" algn="ctr" rtl="0" eaLnBrk="1" fontAlgn="base" hangingPunct="1">
              <a:spcBef>
                <a:spcPct val="20000"/>
              </a:spcBef>
              <a:spcAft>
                <a:spcPct val="0"/>
              </a:spcAft>
              <a:buNone/>
              <a:defRPr b="1">
                <a:solidFill>
                  <a:schemeClr val="tx1"/>
                </a:solidFill>
                <a:latin typeface="+mn-lt"/>
                <a:ea typeface="ＭＳ Ｐゴシック" pitchFamily="-112" charset="-128"/>
              </a:defRPr>
            </a:lvl7pPr>
            <a:lvl8pPr marL="3200400" indent="0" algn="ctr" rtl="0" eaLnBrk="1" fontAlgn="base" hangingPunct="1">
              <a:spcBef>
                <a:spcPct val="20000"/>
              </a:spcBef>
              <a:spcAft>
                <a:spcPct val="0"/>
              </a:spcAft>
              <a:buNone/>
              <a:defRPr b="1">
                <a:solidFill>
                  <a:schemeClr val="tx1"/>
                </a:solidFill>
                <a:latin typeface="+mn-lt"/>
                <a:ea typeface="ＭＳ Ｐゴシック" pitchFamily="-112" charset="-128"/>
              </a:defRPr>
            </a:lvl8pPr>
            <a:lvl9pPr marL="3657600" indent="0" algn="ctr" rtl="0" eaLnBrk="1" fontAlgn="base" hangingPunct="1">
              <a:spcBef>
                <a:spcPct val="20000"/>
              </a:spcBef>
              <a:spcAft>
                <a:spcPct val="0"/>
              </a:spcAft>
              <a:buNone/>
              <a:defRPr b="1">
                <a:solidFill>
                  <a:schemeClr val="tx1"/>
                </a:solidFill>
                <a:latin typeface="+mn-lt"/>
                <a:ea typeface="ＭＳ Ｐゴシック" pitchFamily="-112" charset="-128"/>
              </a:defRPr>
            </a:lvl9pPr>
          </a:lstStyle>
          <a:p>
            <a:r>
              <a:rPr lang="en-US" dirty="0" smtClean="0">
                <a:latin typeface="Arial" charset="0"/>
              </a:rPr>
              <a:t>Fermi LAT diffuse meeting</a:t>
            </a:r>
          </a:p>
          <a:p>
            <a:r>
              <a:rPr lang="en-US" dirty="0" smtClean="0">
                <a:latin typeface="Arial" charset="0"/>
              </a:rPr>
              <a:t>August 15, 2017</a:t>
            </a:r>
            <a:endParaRPr lang="en-US" dirty="0">
              <a:latin typeface="Arial" charset="0"/>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boxes model</a:t>
            </a:r>
            <a:endParaRPr lang="en-US" dirty="0"/>
          </a:p>
        </p:txBody>
      </p:sp>
      <p:sp>
        <p:nvSpPr>
          <p:cNvPr id="3" name="Content Placeholder 2"/>
          <p:cNvSpPr>
            <a:spLocks noGrp="1"/>
          </p:cNvSpPr>
          <p:nvPr>
            <p:ph idx="1"/>
          </p:nvPr>
        </p:nvSpPr>
        <p:spPr>
          <a:xfrm>
            <a:off x="625475" y="1124744"/>
            <a:ext cx="7991475" cy="5027613"/>
          </a:xfrm>
        </p:spPr>
        <p:txBody>
          <a:bodyPr/>
          <a:lstStyle/>
          <a:p>
            <a:pPr marL="0" indent="0">
              <a:buNone/>
            </a:pPr>
            <a:r>
              <a:rPr lang="en-US" dirty="0" smtClean="0"/>
              <a:t>Components:</a:t>
            </a:r>
          </a:p>
          <a:p>
            <a:r>
              <a:rPr lang="en-US" dirty="0" smtClean="0">
                <a:solidFill>
                  <a:srgbClr val="3333CC"/>
                </a:solidFill>
              </a:rPr>
              <a:t>As before: </a:t>
            </a:r>
            <a:r>
              <a:rPr lang="en-US" dirty="0" err="1" smtClean="0">
                <a:solidFill>
                  <a:srgbClr val="FF0000"/>
                </a:solidFill>
              </a:rPr>
              <a:t>N</a:t>
            </a:r>
            <a:r>
              <a:rPr lang="en-US" baseline="-25000" dirty="0" err="1" smtClean="0">
                <a:solidFill>
                  <a:srgbClr val="FF0000"/>
                </a:solidFill>
              </a:rPr>
              <a:t>low</a:t>
            </a:r>
            <a:r>
              <a:rPr lang="en-US" sz="1400" dirty="0" smtClean="0">
                <a:solidFill>
                  <a:srgbClr val="FF0000"/>
                </a:solidFill>
              </a:rPr>
              <a:t>, </a:t>
            </a:r>
            <a:r>
              <a:rPr lang="en-US" dirty="0" smtClean="0">
                <a:solidFill>
                  <a:srgbClr val="FF0000"/>
                </a:solidFill>
              </a:rPr>
              <a:t>c</a:t>
            </a:r>
          </a:p>
          <a:p>
            <a:r>
              <a:rPr lang="en-GB" spc="-1" dirty="0" smtClean="0">
                <a:solidFill>
                  <a:srgbClr val="3333CC"/>
                </a:solidFill>
                <a:uFill>
                  <a:solidFill>
                    <a:srgbClr val="FFFFFF"/>
                  </a:solidFill>
                </a:uFill>
                <a:ea typeface="ＭＳ Ｐゴシック"/>
              </a:rPr>
              <a:t>Rectangles </a:t>
            </a:r>
            <a:r>
              <a:rPr lang="en-GB" spc="-1" dirty="0">
                <a:solidFill>
                  <a:srgbClr val="3333CC"/>
                </a:solidFill>
                <a:uFill>
                  <a:solidFill>
                    <a:srgbClr val="FFFFFF"/>
                  </a:solidFill>
                </a:uFill>
                <a:ea typeface="ＭＳ Ｐゴシック"/>
              </a:rPr>
              <a:t>covering the Fermi bubbles (divided in east and west): </a:t>
            </a:r>
            <a:r>
              <a:rPr lang="en-GB" spc="-1" dirty="0" smtClean="0">
                <a:solidFill>
                  <a:srgbClr val="FF0000"/>
                </a:solidFill>
                <a:uFill>
                  <a:solidFill>
                    <a:srgbClr val="FFFFFF"/>
                  </a:solidFill>
                </a:uFill>
                <a:ea typeface="ＭＳ Ｐゴシック"/>
              </a:rPr>
              <a:t>b</a:t>
            </a:r>
            <a:r>
              <a:rPr lang="en-GB" spc="-1" baseline="-25000" dirty="0" smtClean="0">
                <a:solidFill>
                  <a:srgbClr val="FF0000"/>
                </a:solidFill>
                <a:uFill>
                  <a:solidFill>
                    <a:srgbClr val="FFFFFF"/>
                  </a:solidFill>
                </a:uFill>
                <a:ea typeface="ＭＳ Ｐゴシック"/>
              </a:rPr>
              <a:t>e</a:t>
            </a:r>
            <a:r>
              <a:rPr lang="en-GB" spc="-1" dirty="0" smtClean="0">
                <a:solidFill>
                  <a:srgbClr val="FF0000"/>
                </a:solidFill>
                <a:uFill>
                  <a:solidFill>
                    <a:srgbClr val="FFFFFF"/>
                  </a:solidFill>
                </a:uFill>
                <a:ea typeface="ＭＳ Ｐゴシック"/>
              </a:rPr>
              <a:t>,</a:t>
            </a:r>
            <a:r>
              <a:rPr lang="en-GB" spc="-1" baseline="-25000" dirty="0" smtClean="0">
                <a:solidFill>
                  <a:srgbClr val="FF0000"/>
                </a:solidFill>
                <a:uFill>
                  <a:solidFill>
                    <a:srgbClr val="FFFFFF"/>
                  </a:solidFill>
                </a:uFill>
                <a:ea typeface="ＭＳ Ｐゴシック"/>
              </a:rPr>
              <a:t> </a:t>
            </a:r>
            <a:r>
              <a:rPr lang="en-GB" sz="1800" spc="-1" dirty="0" err="1" smtClean="0">
                <a:solidFill>
                  <a:srgbClr val="FF0000"/>
                </a:solidFill>
                <a:uFill>
                  <a:solidFill>
                    <a:srgbClr val="FFFFFF"/>
                  </a:solidFill>
                </a:uFill>
                <a:ea typeface="ＭＳ Ｐゴシック"/>
              </a:rPr>
              <a:t>b</a:t>
            </a:r>
            <a:r>
              <a:rPr lang="en-GB" sz="1800" spc="-1" baseline="-25000" dirty="0" err="1" smtClean="0">
                <a:solidFill>
                  <a:srgbClr val="FF0000"/>
                </a:solidFill>
                <a:uFill>
                  <a:solidFill>
                    <a:srgbClr val="FFFFFF"/>
                  </a:solidFill>
                </a:uFill>
                <a:ea typeface="ＭＳ Ｐゴシック"/>
              </a:rPr>
              <a:t>w</a:t>
            </a:r>
            <a:endParaRPr lang="en-GB" sz="1800" b="0" spc="-1" baseline="-25000" dirty="0">
              <a:solidFill>
                <a:srgbClr val="000000"/>
              </a:solidFill>
              <a:uFill>
                <a:solidFill>
                  <a:srgbClr val="FFFFFF"/>
                </a:solidFill>
              </a:uFill>
            </a:endParaRPr>
          </a:p>
          <a:p>
            <a:pPr marL="0" indent="0">
              <a:buNone/>
            </a:pPr>
            <a:endParaRPr lang="en-US" dirty="0" smtClean="0">
              <a:solidFill>
                <a:srgbClr val="0D0D0D"/>
              </a:solidFill>
            </a:endParaRPr>
          </a:p>
          <a:p>
            <a:pPr>
              <a:buFont typeface="Wingdings" charset="0"/>
              <a:buChar char="à"/>
            </a:pPr>
            <a:r>
              <a:rPr lang="en-US" dirty="0" smtClean="0">
                <a:solidFill>
                  <a:srgbClr val="0D0D0D"/>
                </a:solidFill>
                <a:sym typeface="Wingdings"/>
              </a:rPr>
              <a:t>Normalization coefficients </a:t>
            </a:r>
            <a:r>
              <a:rPr lang="en-US" dirty="0" err="1" smtClean="0">
                <a:solidFill>
                  <a:srgbClr val="FF0000"/>
                </a:solidFill>
                <a:sym typeface="Wingdings"/>
              </a:rPr>
              <a:t>N</a:t>
            </a:r>
            <a:r>
              <a:rPr lang="en-US" baseline="-25000" dirty="0" err="1" smtClean="0">
                <a:solidFill>
                  <a:srgbClr val="FF0000"/>
                </a:solidFill>
                <a:sym typeface="Wingdings"/>
              </a:rPr>
              <a:t>low</a:t>
            </a:r>
            <a:r>
              <a:rPr lang="en-US" dirty="0">
                <a:sym typeface="Wingdings"/>
              </a:rPr>
              <a:t>,</a:t>
            </a:r>
            <a:r>
              <a:rPr lang="en-US" dirty="0" smtClean="0">
                <a:sym typeface="Wingdings"/>
              </a:rPr>
              <a:t> </a:t>
            </a:r>
            <a:r>
              <a:rPr lang="en-US" dirty="0" smtClean="0">
                <a:solidFill>
                  <a:srgbClr val="FF0000"/>
                </a:solidFill>
                <a:sym typeface="Wingdings"/>
              </a:rPr>
              <a:t>c</a:t>
            </a:r>
            <a:r>
              <a:rPr lang="en-US" dirty="0">
                <a:sym typeface="Wingdings"/>
              </a:rPr>
              <a:t>,</a:t>
            </a:r>
            <a:r>
              <a:rPr lang="en-US" dirty="0" smtClean="0">
                <a:sym typeface="Wingdings"/>
              </a:rPr>
              <a:t> </a:t>
            </a:r>
            <a:r>
              <a:rPr lang="en-GB" spc="-1" dirty="0">
                <a:solidFill>
                  <a:srgbClr val="FF0000"/>
                </a:solidFill>
                <a:uFill>
                  <a:solidFill>
                    <a:srgbClr val="FFFFFF"/>
                  </a:solidFill>
                </a:uFill>
                <a:ea typeface="ＭＳ Ｐゴシック"/>
              </a:rPr>
              <a:t>b</a:t>
            </a:r>
            <a:r>
              <a:rPr lang="en-GB" spc="-1" baseline="-25000" dirty="0">
                <a:solidFill>
                  <a:srgbClr val="FF0000"/>
                </a:solidFill>
                <a:uFill>
                  <a:solidFill>
                    <a:srgbClr val="FFFFFF"/>
                  </a:solidFill>
                </a:uFill>
                <a:ea typeface="ＭＳ Ｐゴシック"/>
              </a:rPr>
              <a:t>e</a:t>
            </a:r>
            <a:r>
              <a:rPr lang="en-GB" spc="-1" dirty="0" smtClean="0">
                <a:solidFill>
                  <a:schemeClr val="tx1">
                    <a:lumMod val="95000"/>
                    <a:lumOff val="5000"/>
                  </a:schemeClr>
                </a:solidFill>
                <a:uFill>
                  <a:solidFill>
                    <a:srgbClr val="FFFFFF"/>
                  </a:solidFill>
                </a:uFill>
                <a:ea typeface="ＭＳ Ｐゴシック"/>
              </a:rPr>
              <a:t>, and</a:t>
            </a:r>
            <a:r>
              <a:rPr lang="en-GB" spc="-1" dirty="0" smtClean="0">
                <a:solidFill>
                  <a:srgbClr val="FF0000"/>
                </a:solidFill>
                <a:uFill>
                  <a:solidFill>
                    <a:srgbClr val="FFFFFF"/>
                  </a:solidFill>
                </a:uFill>
                <a:ea typeface="ＭＳ Ｐゴシック"/>
              </a:rPr>
              <a:t> </a:t>
            </a:r>
            <a:r>
              <a:rPr lang="en-GB" spc="-1" baseline="-25000" dirty="0" smtClean="0">
                <a:solidFill>
                  <a:srgbClr val="FF0000"/>
                </a:solidFill>
                <a:uFill>
                  <a:solidFill>
                    <a:srgbClr val="FFFFFF"/>
                  </a:solidFill>
                </a:uFill>
                <a:ea typeface="ＭＳ Ｐゴシック"/>
              </a:rPr>
              <a:t> </a:t>
            </a:r>
            <a:r>
              <a:rPr lang="en-GB" sz="1800" spc="-1" dirty="0" err="1" smtClean="0">
                <a:solidFill>
                  <a:srgbClr val="FF0000"/>
                </a:solidFill>
                <a:uFill>
                  <a:solidFill>
                    <a:srgbClr val="FFFFFF"/>
                  </a:solidFill>
                </a:uFill>
                <a:ea typeface="ＭＳ Ｐゴシック"/>
              </a:rPr>
              <a:t>b</a:t>
            </a:r>
            <a:r>
              <a:rPr lang="en-GB" sz="1800" spc="-1" baseline="-25000" dirty="0" err="1" smtClean="0">
                <a:solidFill>
                  <a:srgbClr val="FF0000"/>
                </a:solidFill>
                <a:uFill>
                  <a:solidFill>
                    <a:srgbClr val="FFFFFF"/>
                  </a:solidFill>
                </a:uFill>
                <a:ea typeface="ＭＳ Ｐゴシック"/>
              </a:rPr>
              <a:t>w</a:t>
            </a:r>
            <a:r>
              <a:rPr lang="en-US" dirty="0" smtClean="0">
                <a:sym typeface="Wingdings"/>
              </a:rPr>
              <a:t> </a:t>
            </a:r>
            <a:r>
              <a:rPr lang="en-US" dirty="0" smtClean="0">
                <a:sym typeface="Wingdings"/>
              </a:rPr>
              <a:t>are fitted to higher-energy data in </a:t>
            </a:r>
            <a:r>
              <a:rPr lang="en-US" dirty="0" smtClean="0">
                <a:sym typeface="Wingdings"/>
              </a:rPr>
              <a:t>4</a:t>
            </a:r>
            <a:r>
              <a:rPr lang="en-GB" spc="-1" dirty="0">
                <a:solidFill>
                  <a:srgbClr val="000000"/>
                </a:solidFill>
                <a:uFill>
                  <a:solidFill>
                    <a:srgbClr val="FFFFFF"/>
                  </a:solidFill>
                </a:uFill>
                <a:ea typeface="ＭＳ Ｐゴシック"/>
              </a:rPr>
              <a:t>°</a:t>
            </a:r>
            <a:r>
              <a:rPr lang="en-US" dirty="0" smtClean="0">
                <a:sym typeface="Wingdings"/>
              </a:rPr>
              <a:t> </a:t>
            </a:r>
            <a:r>
              <a:rPr lang="en-US" dirty="0" smtClean="0">
                <a:sym typeface="Wingdings"/>
              </a:rPr>
              <a:t>latitude stripes</a:t>
            </a:r>
          </a:p>
          <a:p>
            <a:pPr>
              <a:buFont typeface="Wingdings" charset="0"/>
              <a:buChar char="à"/>
            </a:pPr>
            <a:r>
              <a:rPr lang="en-US" dirty="0" smtClean="0">
                <a:sym typeface="Wingdings"/>
              </a:rPr>
              <a:t>Point sources are masked</a:t>
            </a:r>
          </a:p>
          <a:p>
            <a:pPr marL="0" indent="0">
              <a:buNone/>
            </a:pPr>
            <a:endParaRPr lang="en-US" dirty="0" smtClean="0"/>
          </a:p>
          <a:p>
            <a:endParaRPr lang="en-US" dirty="0" smtClean="0"/>
          </a:p>
          <a:p>
            <a:pPr marL="0" indent="0">
              <a:buNone/>
            </a:pP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9</a:t>
            </a:fld>
            <a:endParaRPr lang="en-US"/>
          </a:p>
        </p:txBody>
      </p:sp>
      <p:pic>
        <p:nvPicPr>
          <p:cNvPr id="8" name="Picture 7" descr="Boxes_0.6-1.6GeV_smallmask_bubblesexcl_highEsmooth_symmask_with0stripe_medium.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20" y="4064593"/>
            <a:ext cx="4136484" cy="2629235"/>
          </a:xfrm>
          <a:prstGeom prst="rect">
            <a:avLst/>
          </a:prstGeom>
        </p:spPr>
      </p:pic>
      <p:pic>
        <p:nvPicPr>
          <p:cNvPr id="4" name="Picture 3" descr="SED_boxes_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9992" y="3784542"/>
            <a:ext cx="3915911" cy="2936933"/>
          </a:xfrm>
          <a:prstGeom prst="rect">
            <a:avLst/>
          </a:prstGeom>
        </p:spPr>
      </p:pic>
    </p:spTree>
    <p:extLst>
      <p:ext uri="{BB962C8B-B14F-4D97-AF65-F5344CB8AC3E}">
        <p14:creationId xmlns:p14="http://schemas.microsoft.com/office/powerpoint/2010/main" val="159116977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GALPROP model + </a:t>
            </a:r>
            <a:r>
              <a:rPr lang="en-US" dirty="0"/>
              <a:t>PS </a:t>
            </a:r>
            <a:r>
              <a:rPr lang="en-US" dirty="0" smtClean="0"/>
              <a:t>refitting</a:t>
            </a:r>
            <a:endParaRPr lang="en-US" dirty="0"/>
          </a:p>
        </p:txBody>
      </p:sp>
      <p:sp>
        <p:nvSpPr>
          <p:cNvPr id="3" name="Content Placeholder 2"/>
          <p:cNvSpPr>
            <a:spLocks noGrp="1"/>
          </p:cNvSpPr>
          <p:nvPr>
            <p:ph idx="1"/>
          </p:nvPr>
        </p:nvSpPr>
        <p:spPr>
          <a:xfrm>
            <a:off x="625475" y="1124744"/>
            <a:ext cx="7991475" cy="5027613"/>
          </a:xfrm>
        </p:spPr>
        <p:txBody>
          <a:bodyPr/>
          <a:lstStyle/>
          <a:p>
            <a:r>
              <a:rPr lang="en-US" dirty="0" smtClean="0"/>
              <a:t>Same analysis as in the Pass 8 GC excess study (Sample model)</a:t>
            </a:r>
          </a:p>
          <a:p>
            <a:r>
              <a:rPr lang="en-US" dirty="0" smtClean="0"/>
              <a:t>Templates:</a:t>
            </a:r>
          </a:p>
          <a:p>
            <a:pPr lvl="1"/>
            <a:r>
              <a:rPr lang="en-US" dirty="0" smtClean="0"/>
              <a:t>Gas correlated (π</a:t>
            </a:r>
            <a:r>
              <a:rPr lang="en-US" baseline="30000" dirty="0" smtClean="0"/>
              <a:t>0</a:t>
            </a:r>
            <a:r>
              <a:rPr lang="en-US" dirty="0" smtClean="0"/>
              <a:t> and </a:t>
            </a:r>
            <a:r>
              <a:rPr lang="en-US" dirty="0" err="1" smtClean="0"/>
              <a:t>brems</a:t>
            </a:r>
            <a:r>
              <a:rPr lang="en-US" dirty="0" smtClean="0"/>
              <a:t>) in 5 rings</a:t>
            </a:r>
          </a:p>
          <a:p>
            <a:pPr lvl="1"/>
            <a:r>
              <a:rPr lang="en-US" dirty="0" smtClean="0"/>
              <a:t>IC in 3 components corresponding to IR, starlight, CMB</a:t>
            </a:r>
          </a:p>
          <a:p>
            <a:pPr lvl="1"/>
            <a:r>
              <a:rPr lang="en-US" dirty="0" smtClean="0"/>
              <a:t>Geometric Loop I, Sun, Moon, Isotropic</a:t>
            </a:r>
          </a:p>
          <a:p>
            <a:pPr lvl="1"/>
            <a:r>
              <a:rPr lang="en-US" dirty="0" smtClean="0"/>
              <a:t>Bubbles at |b| &gt; 10 </a:t>
            </a:r>
            <a:r>
              <a:rPr lang="en-US" dirty="0" err="1" smtClean="0"/>
              <a:t>deg</a:t>
            </a:r>
            <a:endParaRPr lang="en-US" dirty="0" smtClean="0"/>
          </a:p>
          <a:p>
            <a:pPr lvl="1"/>
            <a:r>
              <a:rPr lang="en-US" dirty="0" smtClean="0"/>
              <a:t>GC excess (</a:t>
            </a:r>
            <a:r>
              <a:rPr lang="en-US" dirty="0" err="1" smtClean="0"/>
              <a:t>gNFW</a:t>
            </a:r>
            <a:r>
              <a:rPr lang="en-US" dirty="0" smtClean="0"/>
              <a:t> template)</a:t>
            </a:r>
          </a:p>
          <a:p>
            <a:pPr lvl="1"/>
            <a:r>
              <a:rPr lang="en-US" dirty="0" smtClean="0"/>
              <a:t>3FGL point source + </a:t>
            </a:r>
            <a:r>
              <a:rPr lang="en-US" dirty="0" smtClean="0">
                <a:solidFill>
                  <a:srgbClr val="FF0000"/>
                </a:solidFill>
              </a:rPr>
              <a:t>refit 40 brightest within R = 10</a:t>
            </a:r>
            <a:r>
              <a:rPr lang="en-US" baseline="30000" dirty="0" smtClean="0">
                <a:solidFill>
                  <a:srgbClr val="FF0000"/>
                </a:solidFill>
              </a:rPr>
              <a:t>o</a:t>
            </a:r>
            <a:endParaRPr lang="en-US" dirty="0"/>
          </a:p>
          <a:p>
            <a:pPr lvl="1"/>
            <a:r>
              <a:rPr lang="en-US" dirty="0" smtClean="0"/>
              <a:t>Mask 200 brightest PS outside R = 10</a:t>
            </a:r>
            <a:r>
              <a:rPr lang="en-US" baseline="30000" dirty="0" smtClean="0"/>
              <a:t>o</a:t>
            </a:r>
            <a:endParaRPr lang="en-US" dirty="0" smtClean="0"/>
          </a:p>
          <a:p>
            <a:r>
              <a:rPr lang="en-US" dirty="0" smtClean="0"/>
              <a:t>Fit independently in energy bins up to 600 </a:t>
            </a:r>
            <a:r>
              <a:rPr lang="en-US" dirty="0" err="1" smtClean="0"/>
              <a:t>GeV</a:t>
            </a:r>
            <a:endParaRPr lang="en-US" dirty="0" smtClean="0"/>
          </a:p>
          <a:p>
            <a:pPr lvl="1"/>
            <a:endParaRPr lang="en-US" dirty="0" smtClean="0"/>
          </a:p>
          <a:p>
            <a:pPr marL="0" indent="0">
              <a:buNone/>
            </a:pPr>
            <a:endParaRPr lang="en-US" dirty="0" smtClean="0"/>
          </a:p>
          <a:p>
            <a:pPr marL="0" indent="0">
              <a:buNone/>
            </a:pPr>
            <a:endParaRPr lang="en-US" dirty="0" smtClean="0"/>
          </a:p>
          <a:p>
            <a:endParaRPr lang="en-US" dirty="0" smtClean="0"/>
          </a:p>
          <a:p>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10</a:t>
            </a:fld>
            <a:endParaRPr lang="en-US"/>
          </a:p>
        </p:txBody>
      </p:sp>
    </p:spTree>
    <p:extLst>
      <p:ext uri="{BB962C8B-B14F-4D97-AF65-F5344CB8AC3E}">
        <p14:creationId xmlns:p14="http://schemas.microsoft.com/office/powerpoint/2010/main" val="7273223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GALPROP r</a:t>
            </a:r>
            <a:r>
              <a:rPr lang="en-US" dirty="0" smtClean="0"/>
              <a:t>esiduals</a:t>
            </a:r>
            <a:endParaRPr lang="en-US" dirty="0"/>
          </a:p>
        </p:txBody>
      </p:sp>
      <p:sp>
        <p:nvSpPr>
          <p:cNvPr id="3" name="Content Placeholder 2"/>
          <p:cNvSpPr>
            <a:spLocks noGrp="1"/>
          </p:cNvSpPr>
          <p:nvPr>
            <p:ph idx="1"/>
          </p:nvPr>
        </p:nvSpPr>
        <p:spPr>
          <a:xfrm>
            <a:off x="827584" y="980728"/>
            <a:ext cx="7991475" cy="864096"/>
          </a:xfrm>
        </p:spPr>
        <p:txBody>
          <a:bodyPr/>
          <a:lstStyle/>
          <a:p>
            <a:r>
              <a:rPr lang="en-US" dirty="0" smtClean="0"/>
              <a:t>Residual + bubbles + GC excess</a:t>
            </a:r>
            <a:r>
              <a:rPr lang="en-US" dirty="0" smtClean="0"/>
              <a:t>:</a:t>
            </a:r>
            <a:endParaRPr lang="en-US" dirty="0" smtClean="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11</a:t>
            </a:fld>
            <a:endParaRPr lang="en-US"/>
          </a:p>
        </p:txBody>
      </p:sp>
      <p:pic>
        <p:nvPicPr>
          <p:cNvPr id="8" name="Picture 7" descr="Source_refit_3FGL_40PS_resid_signal_bubbles_flux_highlowE_ho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00" y="1590642"/>
            <a:ext cx="4355976" cy="2768749"/>
          </a:xfrm>
          <a:prstGeom prst="rect">
            <a:avLst/>
          </a:prstGeom>
        </p:spPr>
      </p:pic>
      <p:pic>
        <p:nvPicPr>
          <p:cNvPr id="6" name="Picture 5" descr="Source_refit_3FGL_40PS_resid_signal_bubbles_flux_highhighE_ho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4294789"/>
            <a:ext cx="3744416" cy="2380029"/>
          </a:xfrm>
          <a:prstGeom prst="rect">
            <a:avLst/>
          </a:prstGeom>
        </p:spPr>
      </p:pic>
      <p:pic>
        <p:nvPicPr>
          <p:cNvPr id="9" name="Picture 8" descr="Source_refit_3FGL_40PS_resid_signal_bubbles_flux_highmediumE_hot.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6141" y="1661642"/>
            <a:ext cx="4142637" cy="2633147"/>
          </a:xfrm>
          <a:prstGeom prst="rect">
            <a:avLst/>
          </a:prstGeom>
        </p:spPr>
      </p:pic>
      <p:pic>
        <p:nvPicPr>
          <p:cNvPr id="11" name="Picture 10" descr="SED_GALPROP_0.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16016" y="4193060"/>
            <a:ext cx="3395959" cy="2546970"/>
          </a:xfrm>
          <a:prstGeom prst="rect">
            <a:avLst/>
          </a:prstGeom>
        </p:spPr>
      </p:pic>
    </p:spTree>
    <p:extLst>
      <p:ext uri="{BB962C8B-B14F-4D97-AF65-F5344CB8AC3E}">
        <p14:creationId xmlns:p14="http://schemas.microsoft.com/office/powerpoint/2010/main" val="377225637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Latitude profiles</a:t>
            </a: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12</a:t>
            </a:fld>
            <a:endParaRPr lang="en-US"/>
          </a:p>
        </p:txBody>
      </p:sp>
      <p:sp>
        <p:nvSpPr>
          <p:cNvPr id="12" name="CustomShape 4"/>
          <p:cNvSpPr/>
          <p:nvPr/>
        </p:nvSpPr>
        <p:spPr>
          <a:xfrm>
            <a:off x="576360" y="4896000"/>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Models agree well (on southern hemisphere)</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Northern hemisphere: large amount of gas-correlated emission</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smtClean="0">
                <a:solidFill>
                  <a:srgbClr val="000000"/>
                </a:solidFill>
                <a:uFill>
                  <a:solidFill>
                    <a:srgbClr val="FFFFFF"/>
                  </a:solidFill>
                </a:uFill>
                <a:latin typeface="Arial"/>
                <a:ea typeface="ＭＳ Ｐゴシック"/>
              </a:rPr>
              <a:t>Left</a:t>
            </a:r>
            <a:r>
              <a:rPr lang="en-GB" sz="2000" b="1" strike="noStrike" spc="-1" dirty="0">
                <a:solidFill>
                  <a:srgbClr val="000000"/>
                </a:solidFill>
                <a:uFill>
                  <a:solidFill>
                    <a:srgbClr val="FFFFFF"/>
                  </a:solidFill>
                </a:uFill>
                <a:latin typeface="Arial"/>
                <a:ea typeface="ＭＳ Ｐゴシック"/>
              </a:rPr>
              <a:t>-right asymmetry in the models</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Boxes model as baseline model?</a:t>
            </a: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sp>
        <p:nvSpPr>
          <p:cNvPr id="13" name="CustomShape 2"/>
          <p:cNvSpPr/>
          <p:nvPr/>
        </p:nvSpPr>
        <p:spPr>
          <a:xfrm>
            <a:off x="1251000" y="4453560"/>
            <a:ext cx="7028280" cy="33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1600" b="0" strike="noStrike" spc="-1" dirty="0">
                <a:solidFill>
                  <a:srgbClr val="000000"/>
                </a:solidFill>
                <a:uFill>
                  <a:solidFill>
                    <a:srgbClr val="FFFFFF"/>
                  </a:solidFill>
                </a:uFill>
                <a:latin typeface="Arial"/>
                <a:ea typeface="ＭＳ Ｐゴシック"/>
              </a:rPr>
              <a:t>Longitude profiles east and west of GC (-10° &lt; l &lt; 10°)</a:t>
            </a:r>
            <a:endParaRPr lang="en-GB" sz="1800" b="0" strike="noStrike" spc="-1" dirty="0">
              <a:solidFill>
                <a:srgbClr val="000000"/>
              </a:solidFill>
              <a:uFill>
                <a:solidFill>
                  <a:srgbClr val="FFFFFF"/>
                </a:solidFill>
              </a:uFill>
              <a:latin typeface="Arial"/>
            </a:endParaRPr>
          </a:p>
        </p:txBody>
      </p:sp>
      <p:pic>
        <p:nvPicPr>
          <p:cNvPr id="14" name="Picture 13" descr="Profiles_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40" y="1017235"/>
            <a:ext cx="4668417" cy="3501313"/>
          </a:xfrm>
          <a:prstGeom prst="rect">
            <a:avLst/>
          </a:prstGeom>
        </p:spPr>
      </p:pic>
      <p:pic>
        <p:nvPicPr>
          <p:cNvPr id="8" name="Picture 7" descr="Profiles_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9815" y="1017540"/>
            <a:ext cx="4668011" cy="3501008"/>
          </a:xfrm>
          <a:prstGeom prst="rect">
            <a:avLst/>
          </a:prstGeom>
        </p:spPr>
      </p:pic>
    </p:spTree>
    <p:extLst>
      <p:ext uri="{BB962C8B-B14F-4D97-AF65-F5344CB8AC3E}">
        <p14:creationId xmlns:p14="http://schemas.microsoft.com/office/powerpoint/2010/main" val="10341379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in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13</a:t>
            </a:fld>
            <a:endParaRPr lang="en-US"/>
          </a:p>
        </p:txBody>
      </p:sp>
      <p:pic>
        <p:nvPicPr>
          <p:cNvPr id="12" name="Picture 11" descr="SED_all_left-right__l=5_b=0.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35" y="1051459"/>
            <a:ext cx="4610215" cy="3457661"/>
          </a:xfrm>
          <a:prstGeom prst="rect">
            <a:avLst/>
          </a:prstGeom>
        </p:spPr>
      </p:pic>
      <p:pic>
        <p:nvPicPr>
          <p:cNvPr id="11" name="Picture 10" descr="SED_all_left-right__l=-5_b=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2354" y="1054426"/>
            <a:ext cx="4606258" cy="3454694"/>
          </a:xfrm>
          <a:prstGeom prst="rect">
            <a:avLst/>
          </a:prstGeom>
        </p:spPr>
      </p:pic>
      <p:sp>
        <p:nvSpPr>
          <p:cNvPr id="7" name="CustomShape 3"/>
          <p:cNvSpPr/>
          <p:nvPr/>
        </p:nvSpPr>
        <p:spPr>
          <a:xfrm>
            <a:off x="557074" y="5086355"/>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Difference of data: west – east &gt; 0</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Left-right asymmetry in models: harder spectrum west of GC</a:t>
            </a: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sp>
        <p:nvSpPr>
          <p:cNvPr id="8" name="CustomShape 4"/>
          <p:cNvSpPr/>
          <p:nvPr/>
        </p:nvSpPr>
        <p:spPr>
          <a:xfrm>
            <a:off x="2763000" y="4464000"/>
            <a:ext cx="4364280" cy="33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1600" b="0" strike="noStrike" spc="-1" dirty="0">
                <a:solidFill>
                  <a:srgbClr val="000000"/>
                </a:solidFill>
                <a:uFill>
                  <a:solidFill>
                    <a:srgbClr val="FFFFFF"/>
                  </a:solidFill>
                </a:uFill>
                <a:latin typeface="Arial"/>
                <a:ea typeface="ＭＳ Ｐゴシック"/>
              </a:rPr>
              <a:t>Spectra east and west of GC (-10° &lt; l &lt; 10°)</a:t>
            </a:r>
            <a:endParaRPr lang="en-GB" sz="1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0341379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ustomShape 1"/>
          <p:cNvSpPr/>
          <p:nvPr/>
        </p:nvSpPr>
        <p:spPr>
          <a:xfrm>
            <a:off x="1130400" y="100080"/>
            <a:ext cx="6869520" cy="656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GB" sz="2400" b="1" strike="noStrike" spc="-1" dirty="0" smtClean="0">
                <a:solidFill>
                  <a:srgbClr val="D43E2E"/>
                </a:solidFill>
                <a:uFill>
                  <a:solidFill>
                    <a:srgbClr val="FFFFFF"/>
                  </a:solidFill>
                </a:uFill>
                <a:latin typeface="Arial"/>
                <a:ea typeface="ＭＳ Ｐゴシック"/>
              </a:rPr>
              <a:t>Conclusions</a:t>
            </a:r>
            <a:endParaRPr lang="en-GB" sz="1800" b="0" strike="noStrike" spc="-1" dirty="0">
              <a:solidFill>
                <a:srgbClr val="000000"/>
              </a:solidFill>
              <a:uFill>
                <a:solidFill>
                  <a:srgbClr val="FFFFFF"/>
                </a:solidFill>
              </a:uFill>
              <a:latin typeface="Arial"/>
            </a:endParaRPr>
          </a:p>
        </p:txBody>
      </p:sp>
      <p:sp>
        <p:nvSpPr>
          <p:cNvPr id="153" name="CustomShape 3"/>
          <p:cNvSpPr/>
          <p:nvPr/>
        </p:nvSpPr>
        <p:spPr>
          <a:xfrm>
            <a:off x="6553080" y="6356520"/>
            <a:ext cx="213264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BDCFC005-2C92-44B6-8CB3-FE376A636BA6}" type="slidenum">
              <a:rPr lang="en-GB" sz="1200" b="1" strike="noStrike" spc="-1">
                <a:solidFill>
                  <a:srgbClr val="3333CC"/>
                </a:solidFill>
                <a:uFill>
                  <a:solidFill>
                    <a:srgbClr val="FFFFFF"/>
                  </a:solidFill>
                </a:uFill>
                <a:latin typeface="Arial"/>
                <a:ea typeface="ＭＳ Ｐゴシック"/>
              </a:rPr>
              <a:t>14</a:t>
            </a:fld>
            <a:endParaRPr lang="en-GB" sz="1800" b="0" strike="noStrike" spc="-1">
              <a:solidFill>
                <a:srgbClr val="000000"/>
              </a:solidFill>
              <a:uFill>
                <a:solidFill>
                  <a:srgbClr val="FFFFFF"/>
                </a:solidFill>
              </a:uFill>
              <a:latin typeface="Arial"/>
            </a:endParaRPr>
          </a:p>
        </p:txBody>
      </p:sp>
      <p:sp>
        <p:nvSpPr>
          <p:cNvPr id="2" name="TextBox 1"/>
          <p:cNvSpPr txBox="1"/>
          <p:nvPr/>
        </p:nvSpPr>
        <p:spPr>
          <a:xfrm>
            <a:off x="395536" y="1183831"/>
            <a:ext cx="8290184" cy="3477875"/>
          </a:xfrm>
          <a:prstGeom prst="rect">
            <a:avLst/>
          </a:prstGeom>
          <a:noFill/>
        </p:spPr>
        <p:txBody>
          <a:bodyPr wrap="square" rtlCol="0">
            <a:spAutoFit/>
          </a:bodyPr>
          <a:lstStyle/>
          <a:p>
            <a:pPr>
              <a:lnSpc>
                <a:spcPct val="100000"/>
              </a:lnSpc>
            </a:pPr>
            <a:r>
              <a:rPr lang="en-GB" sz="2200" b="1" spc="-1" dirty="0" smtClean="0">
                <a:solidFill>
                  <a:srgbClr val="0D0D0D"/>
                </a:solidFill>
                <a:uFill>
                  <a:solidFill>
                    <a:srgbClr val="FFFFFF"/>
                  </a:solidFill>
                </a:uFill>
                <a:latin typeface="Arial"/>
              </a:rPr>
              <a:t>In the analysis we confirm that</a:t>
            </a:r>
          </a:p>
          <a:p>
            <a:pPr marL="342900" indent="-342900">
              <a:lnSpc>
                <a:spcPct val="100000"/>
              </a:lnSpc>
              <a:buFont typeface="Arial"/>
              <a:buChar char="•"/>
            </a:pPr>
            <a:r>
              <a:rPr lang="en-GB" sz="2200" b="1" spc="-1" dirty="0">
                <a:solidFill>
                  <a:srgbClr val="3333CC"/>
                </a:solidFill>
                <a:uFill>
                  <a:solidFill>
                    <a:srgbClr val="FFFFFF"/>
                  </a:solidFill>
                </a:uFill>
                <a:latin typeface="Arial"/>
              </a:rPr>
              <a:t>t</a:t>
            </a:r>
            <a:r>
              <a:rPr lang="en-GB" sz="2200" b="1" spc="-1" dirty="0" smtClean="0">
                <a:solidFill>
                  <a:srgbClr val="3333CC"/>
                </a:solidFill>
                <a:uFill>
                  <a:solidFill>
                    <a:srgbClr val="FFFFFF"/>
                  </a:solidFill>
                </a:uFill>
                <a:latin typeface="Arial"/>
              </a:rPr>
              <a:t>he intensity of emission from the bubbles is larger in the Galactic plane;</a:t>
            </a:r>
          </a:p>
          <a:p>
            <a:pPr marL="342900" indent="-342900">
              <a:lnSpc>
                <a:spcPct val="100000"/>
              </a:lnSpc>
              <a:buFont typeface="Arial"/>
              <a:buChar char="•"/>
            </a:pPr>
            <a:r>
              <a:rPr lang="en-GB" sz="2200" b="1" spc="-1" dirty="0" smtClean="0">
                <a:solidFill>
                  <a:srgbClr val="3333CC"/>
                </a:solidFill>
                <a:uFill>
                  <a:solidFill>
                    <a:srgbClr val="FFFFFF"/>
                  </a:solidFill>
                </a:uFill>
                <a:latin typeface="Arial"/>
              </a:rPr>
              <a:t>the spectrum does not have a </a:t>
            </a:r>
            <a:r>
              <a:rPr lang="en-GB" sz="2200" b="1" spc="-1" dirty="0" err="1" smtClean="0">
                <a:solidFill>
                  <a:srgbClr val="3333CC"/>
                </a:solidFill>
                <a:uFill>
                  <a:solidFill>
                    <a:srgbClr val="FFFFFF"/>
                  </a:solidFill>
                </a:uFill>
                <a:latin typeface="Arial"/>
              </a:rPr>
              <a:t>cutoff</a:t>
            </a:r>
            <a:r>
              <a:rPr lang="en-GB" sz="2200" b="1" spc="-1" dirty="0" smtClean="0">
                <a:solidFill>
                  <a:srgbClr val="3333CC"/>
                </a:solidFill>
                <a:uFill>
                  <a:solidFill>
                    <a:srgbClr val="FFFFFF"/>
                  </a:solidFill>
                </a:uFill>
                <a:latin typeface="Arial"/>
              </a:rPr>
              <a:t> at around 100 </a:t>
            </a:r>
            <a:r>
              <a:rPr lang="en-GB" sz="2200" b="1" spc="-1" dirty="0" err="1" smtClean="0">
                <a:solidFill>
                  <a:srgbClr val="3333CC"/>
                </a:solidFill>
                <a:uFill>
                  <a:solidFill>
                    <a:srgbClr val="FFFFFF"/>
                  </a:solidFill>
                </a:uFill>
                <a:latin typeface="Arial"/>
              </a:rPr>
              <a:t>GeV</a:t>
            </a:r>
            <a:r>
              <a:rPr lang="en-GB" sz="2200" b="1" spc="-1" dirty="0" smtClean="0">
                <a:solidFill>
                  <a:srgbClr val="3333CC"/>
                </a:solidFill>
                <a:uFill>
                  <a:solidFill>
                    <a:srgbClr val="FFFFFF"/>
                  </a:solidFill>
                </a:uFill>
                <a:latin typeface="Arial"/>
              </a:rPr>
              <a:t>;</a:t>
            </a:r>
          </a:p>
          <a:p>
            <a:pPr marL="342900" indent="-342900">
              <a:lnSpc>
                <a:spcPct val="100000"/>
              </a:lnSpc>
              <a:buFont typeface="Arial"/>
              <a:buChar char="•"/>
            </a:pPr>
            <a:r>
              <a:rPr lang="en-GB" sz="2200" b="1" spc="-1" dirty="0">
                <a:solidFill>
                  <a:srgbClr val="3333CC"/>
                </a:solidFill>
                <a:uFill>
                  <a:solidFill>
                    <a:srgbClr val="FFFFFF"/>
                  </a:solidFill>
                </a:uFill>
                <a:latin typeface="Arial"/>
              </a:rPr>
              <a:t>t</a:t>
            </a:r>
            <a:r>
              <a:rPr lang="en-GB" sz="2200" b="1" spc="-1" dirty="0" smtClean="0">
                <a:solidFill>
                  <a:srgbClr val="3333CC"/>
                </a:solidFill>
                <a:uFill>
                  <a:solidFill>
                    <a:srgbClr val="FFFFFF"/>
                  </a:solidFill>
                </a:uFill>
                <a:latin typeface="Arial"/>
              </a:rPr>
              <a:t>he </a:t>
            </a:r>
            <a:r>
              <a:rPr lang="en-GB" sz="2200" b="1" spc="-1" smtClean="0">
                <a:solidFill>
                  <a:srgbClr val="3333CC"/>
                </a:solidFill>
                <a:uFill>
                  <a:solidFill>
                    <a:srgbClr val="FFFFFF"/>
                  </a:solidFill>
                </a:uFill>
                <a:latin typeface="Arial"/>
              </a:rPr>
              <a:t>emission is shifted </a:t>
            </a:r>
            <a:r>
              <a:rPr lang="en-GB" sz="2200" b="1" spc="-1" dirty="0" smtClean="0">
                <a:solidFill>
                  <a:srgbClr val="3333CC"/>
                </a:solidFill>
                <a:uFill>
                  <a:solidFill>
                    <a:srgbClr val="FFFFFF"/>
                  </a:solidFill>
                </a:uFill>
                <a:latin typeface="Arial"/>
              </a:rPr>
              <a:t>to the right from the GC.</a:t>
            </a:r>
          </a:p>
          <a:p>
            <a:pPr>
              <a:lnSpc>
                <a:spcPct val="100000"/>
              </a:lnSpc>
            </a:pPr>
            <a:endParaRPr lang="en-GB" sz="2200" b="1" spc="-1" dirty="0" smtClean="0">
              <a:uFill>
                <a:solidFill>
                  <a:srgbClr val="FFFFFF"/>
                </a:solidFill>
              </a:uFill>
              <a:latin typeface="Arial"/>
            </a:endParaRPr>
          </a:p>
          <a:p>
            <a:pPr>
              <a:lnSpc>
                <a:spcPct val="100000"/>
              </a:lnSpc>
            </a:pPr>
            <a:r>
              <a:rPr lang="en-GB" sz="2200" b="1" spc="-1" dirty="0" smtClean="0">
                <a:uFill>
                  <a:solidFill>
                    <a:srgbClr val="FFFFFF"/>
                  </a:solidFill>
                </a:uFill>
                <a:latin typeface="Arial"/>
              </a:rPr>
              <a:t>Important consequences for a possible detection of the bubbles with</a:t>
            </a:r>
            <a:endParaRPr lang="en-GB" sz="2200" b="1" spc="-1" dirty="0">
              <a:uFill>
                <a:solidFill>
                  <a:srgbClr val="FFFFFF"/>
                </a:solidFill>
              </a:uFill>
              <a:latin typeface="Arial"/>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rPr>
              <a:t>Cherenkov telescopes (HESS, CTA)</a:t>
            </a:r>
          </a:p>
          <a:p>
            <a:pPr marL="342900" indent="-342900">
              <a:lnSpc>
                <a:spcPct val="100000"/>
              </a:lnSpc>
              <a:buFont typeface="Arial"/>
              <a:buChar char="•"/>
            </a:pPr>
            <a:r>
              <a:rPr lang="en-GB" sz="2200" b="1" spc="-1" dirty="0" smtClean="0">
                <a:solidFill>
                  <a:srgbClr val="3333CC"/>
                </a:solidFill>
                <a:uFill>
                  <a:solidFill>
                    <a:srgbClr val="FFFFFF"/>
                  </a:solidFill>
                </a:uFill>
                <a:latin typeface="Arial"/>
              </a:rPr>
              <a:t>Neutrino observatories (</a:t>
            </a:r>
            <a:r>
              <a:rPr lang="en-GB" sz="2200" b="1" spc="-1" dirty="0" err="1" smtClean="0">
                <a:solidFill>
                  <a:srgbClr val="3333CC"/>
                </a:solidFill>
                <a:uFill>
                  <a:solidFill>
                    <a:srgbClr val="FFFFFF"/>
                  </a:solidFill>
                </a:uFill>
                <a:latin typeface="Arial"/>
              </a:rPr>
              <a:t>IceCube</a:t>
            </a:r>
            <a:r>
              <a:rPr lang="en-GB" sz="2200" b="1" spc="-1" dirty="0" smtClean="0">
                <a:solidFill>
                  <a:srgbClr val="3333CC"/>
                </a:solidFill>
                <a:uFill>
                  <a:solidFill>
                    <a:srgbClr val="FFFFFF"/>
                  </a:solidFill>
                </a:uFill>
                <a:latin typeface="Arial"/>
              </a:rPr>
              <a:t>, KM3NeT)</a:t>
            </a:r>
            <a:endParaRPr lang="en-GB" sz="2200" b="1" spc="-1" dirty="0">
              <a:solidFill>
                <a:srgbClr val="3333CC"/>
              </a:solidFill>
              <a:uFill>
                <a:solidFill>
                  <a:srgbClr val="FFFFFF"/>
                </a:solidFill>
              </a:uFill>
              <a:latin typeface="Arial"/>
            </a:endParaRPr>
          </a:p>
        </p:txBody>
      </p:sp>
    </p:spTree>
    <p:extLst>
      <p:ext uri="{BB962C8B-B14F-4D97-AF65-F5344CB8AC3E}">
        <p14:creationId xmlns:p14="http://schemas.microsoft.com/office/powerpoint/2010/main" val="736653263"/>
      </p:ext>
    </p:extLst>
  </p:cSld>
  <p:clrMapOvr>
    <a:masterClrMapping/>
  </p:clrMapOvr>
  <p:transition xmlns:p14="http://schemas.microsoft.com/office/powerpoint/2010/main"/>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ustomShape 1"/>
          <p:cNvSpPr/>
          <p:nvPr/>
        </p:nvSpPr>
        <p:spPr>
          <a:xfrm>
            <a:off x="1130400" y="100080"/>
            <a:ext cx="6869520" cy="656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GB" sz="2400" b="1" strike="noStrike" spc="-1" dirty="0">
                <a:solidFill>
                  <a:srgbClr val="D43E2E"/>
                </a:solidFill>
                <a:uFill>
                  <a:solidFill>
                    <a:srgbClr val="FFFFFF"/>
                  </a:solidFill>
                </a:uFill>
                <a:latin typeface="Arial"/>
                <a:ea typeface="ＭＳ Ｐゴシック"/>
              </a:rPr>
              <a:t>Timeline</a:t>
            </a:r>
            <a:endParaRPr lang="en-GB" sz="1800" b="0" strike="noStrike" spc="-1" dirty="0">
              <a:solidFill>
                <a:srgbClr val="000000"/>
              </a:solidFill>
              <a:uFill>
                <a:solidFill>
                  <a:srgbClr val="FFFFFF"/>
                </a:solidFill>
              </a:uFill>
              <a:latin typeface="Arial"/>
            </a:endParaRPr>
          </a:p>
        </p:txBody>
      </p:sp>
      <p:sp>
        <p:nvSpPr>
          <p:cNvPr id="153" name="CustomShape 3"/>
          <p:cNvSpPr/>
          <p:nvPr/>
        </p:nvSpPr>
        <p:spPr>
          <a:xfrm>
            <a:off x="6553080" y="6356520"/>
            <a:ext cx="213264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BDCFC005-2C92-44B6-8CB3-FE376A636BA6}" type="slidenum">
              <a:rPr lang="en-GB" sz="1200" b="1" strike="noStrike" spc="-1">
                <a:solidFill>
                  <a:srgbClr val="3333CC"/>
                </a:solidFill>
                <a:uFill>
                  <a:solidFill>
                    <a:srgbClr val="FFFFFF"/>
                  </a:solidFill>
                </a:uFill>
                <a:latin typeface="Arial"/>
                <a:ea typeface="ＭＳ Ｐゴシック"/>
              </a:rPr>
              <a:t>15</a:t>
            </a:fld>
            <a:endParaRPr lang="en-GB" sz="1800" b="0" strike="noStrike" spc="-1">
              <a:solidFill>
                <a:srgbClr val="000000"/>
              </a:solidFill>
              <a:uFill>
                <a:solidFill>
                  <a:srgbClr val="FFFFFF"/>
                </a:solidFill>
              </a:uFill>
              <a:latin typeface="Arial"/>
            </a:endParaRPr>
          </a:p>
        </p:txBody>
      </p:sp>
      <p:sp>
        <p:nvSpPr>
          <p:cNvPr id="2" name="TextBox 1"/>
          <p:cNvSpPr txBox="1"/>
          <p:nvPr/>
        </p:nvSpPr>
        <p:spPr>
          <a:xfrm>
            <a:off x="395536" y="1183831"/>
            <a:ext cx="8290184" cy="3477875"/>
          </a:xfrm>
          <a:prstGeom prst="rect">
            <a:avLst/>
          </a:prstGeom>
          <a:noFill/>
        </p:spPr>
        <p:txBody>
          <a:bodyPr wrap="square" rtlCol="0">
            <a:spAutoFit/>
          </a:bodyPr>
          <a:lstStyle/>
          <a:p>
            <a:pPr>
              <a:lnSpc>
                <a:spcPct val="100000"/>
              </a:lnSpc>
            </a:pPr>
            <a:r>
              <a:rPr lang="en-GB" sz="2200" b="1" u="sng" spc="-1" dirty="0" smtClean="0">
                <a:solidFill>
                  <a:srgbClr val="000000"/>
                </a:solidFill>
                <a:uFill>
                  <a:solidFill>
                    <a:srgbClr val="FFFFFF"/>
                  </a:solidFill>
                </a:uFill>
                <a:latin typeface="Arial"/>
                <a:ea typeface="ＭＳ Ｐゴシック"/>
              </a:rPr>
              <a:t>September:</a:t>
            </a:r>
          </a:p>
          <a:p>
            <a:pPr marL="342900" indent="-342900">
              <a:lnSpc>
                <a:spcPct val="100000"/>
              </a:lnSpc>
              <a:buFont typeface="Arial"/>
              <a:buChar char="•"/>
            </a:pPr>
            <a:r>
              <a:rPr lang="en-GB" sz="2200" b="1" spc="-1" dirty="0">
                <a:solidFill>
                  <a:srgbClr val="3333CC"/>
                </a:solidFill>
                <a:uFill>
                  <a:solidFill>
                    <a:srgbClr val="FFFFFF"/>
                  </a:solidFill>
                </a:uFill>
                <a:latin typeface="Arial"/>
                <a:ea typeface="ＭＳ Ｐゴシック"/>
              </a:rPr>
              <a:t>Finish analysis </a:t>
            </a:r>
            <a:endParaRPr lang="en-GB" sz="2200" b="1" u="sng" spc="-1" dirty="0">
              <a:solidFill>
                <a:srgbClr val="000000"/>
              </a:solidFill>
              <a:uFill>
                <a:solidFill>
                  <a:srgbClr val="FFFFFF"/>
                </a:solidFill>
              </a:uFill>
              <a:latin typeface="Arial"/>
              <a:ea typeface="ＭＳ Ｐゴシック"/>
            </a:endParaRPr>
          </a:p>
          <a:p>
            <a:pPr marL="342900" indent="-342900">
              <a:lnSpc>
                <a:spcPct val="100000"/>
              </a:lnSpc>
              <a:buFont typeface="Arial"/>
              <a:buChar char="•"/>
            </a:pPr>
            <a:r>
              <a:rPr lang="en-GB" sz="2200" b="1" spc="-1" dirty="0">
                <a:solidFill>
                  <a:srgbClr val="3333CC"/>
                </a:solidFill>
                <a:uFill>
                  <a:solidFill>
                    <a:srgbClr val="FFFFFF"/>
                  </a:solidFill>
                </a:uFill>
                <a:latin typeface="Arial"/>
                <a:ea typeface="ＭＳ Ｐゴシック"/>
              </a:rPr>
              <a:t>P</a:t>
            </a:r>
            <a:r>
              <a:rPr lang="en-GB" sz="2200" b="1" spc="-1" dirty="0" smtClean="0">
                <a:solidFill>
                  <a:srgbClr val="3333CC"/>
                </a:solidFill>
                <a:uFill>
                  <a:solidFill>
                    <a:srgbClr val="FFFFFF"/>
                  </a:solidFill>
                </a:uFill>
                <a:latin typeface="Arial"/>
                <a:ea typeface="ＭＳ Ｐゴシック"/>
              </a:rPr>
              <a:t>hysics interpretation: </a:t>
            </a:r>
            <a:endParaRPr lang="en-GB" sz="2200" spc="-1" dirty="0" smtClean="0">
              <a:solidFill>
                <a:srgbClr val="3333CC"/>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FF0000"/>
                </a:solidFill>
                <a:uFill>
                  <a:solidFill>
                    <a:srgbClr val="FFFFFF"/>
                  </a:solidFill>
                </a:uFill>
                <a:latin typeface="Arial"/>
                <a:ea typeface="ＭＳ Ｐゴシック"/>
              </a:rPr>
              <a:t>Fit </a:t>
            </a:r>
            <a:r>
              <a:rPr lang="en-GB" sz="2200" b="1" spc="-1" dirty="0">
                <a:solidFill>
                  <a:srgbClr val="FF0000"/>
                </a:solidFill>
                <a:uFill>
                  <a:solidFill>
                    <a:srgbClr val="FFFFFF"/>
                  </a:solidFill>
                </a:uFill>
                <a:latin typeface="Arial"/>
                <a:ea typeface="ＭＳ Ｐゴシック"/>
              </a:rPr>
              <a:t>IC and π</a:t>
            </a:r>
            <a:r>
              <a:rPr lang="en-GB" sz="2200" b="1" spc="-1" baseline="30000" dirty="0">
                <a:solidFill>
                  <a:srgbClr val="FF0000"/>
                </a:solidFill>
                <a:uFill>
                  <a:solidFill>
                    <a:srgbClr val="FFFFFF"/>
                  </a:solidFill>
                </a:uFill>
                <a:latin typeface="Arial"/>
                <a:ea typeface="ＭＳ Ｐゴシック"/>
              </a:rPr>
              <a:t>0</a:t>
            </a:r>
            <a:r>
              <a:rPr lang="en-GB" sz="2200" b="1" spc="-1" dirty="0">
                <a:solidFill>
                  <a:srgbClr val="FF0000"/>
                </a:solidFill>
                <a:uFill>
                  <a:solidFill>
                    <a:srgbClr val="FFFFFF"/>
                  </a:solidFill>
                </a:uFill>
                <a:latin typeface="Arial"/>
                <a:ea typeface="ＭＳ Ｐゴシック"/>
              </a:rPr>
              <a:t> spectra, </a:t>
            </a:r>
            <a:endParaRPr lang="en-GB" sz="2200" spc="-1" dirty="0">
              <a:solidFill>
                <a:srgbClr val="FF0000"/>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FF0000"/>
                </a:solidFill>
                <a:uFill>
                  <a:solidFill>
                    <a:srgbClr val="FFFFFF"/>
                  </a:solidFill>
                </a:uFill>
                <a:latin typeface="Arial"/>
                <a:ea typeface="ＭＳ Ｐゴシック"/>
              </a:rPr>
              <a:t>particle </a:t>
            </a:r>
            <a:r>
              <a:rPr lang="en-GB" sz="2200" b="1" spc="-1" dirty="0">
                <a:solidFill>
                  <a:srgbClr val="FF0000"/>
                </a:solidFill>
                <a:uFill>
                  <a:solidFill>
                    <a:srgbClr val="FFFFFF"/>
                  </a:solidFill>
                </a:uFill>
                <a:latin typeface="Arial"/>
                <a:ea typeface="ＭＳ Ｐゴシック"/>
              </a:rPr>
              <a:t>lifetimes, </a:t>
            </a:r>
            <a:endParaRPr lang="en-GB" sz="2200" spc="-1" dirty="0">
              <a:solidFill>
                <a:srgbClr val="FF0000"/>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FF0000"/>
                </a:solidFill>
                <a:uFill>
                  <a:solidFill>
                    <a:srgbClr val="FFFFFF"/>
                  </a:solidFill>
                </a:uFill>
                <a:latin typeface="Arial"/>
                <a:ea typeface="ＭＳ Ｐゴシック"/>
              </a:rPr>
              <a:t>total </a:t>
            </a:r>
            <a:r>
              <a:rPr lang="en-GB" sz="2200" b="1" spc="-1" dirty="0">
                <a:solidFill>
                  <a:srgbClr val="FF0000"/>
                </a:solidFill>
                <a:uFill>
                  <a:solidFill>
                    <a:srgbClr val="FFFFFF"/>
                  </a:solidFill>
                </a:uFill>
                <a:latin typeface="Arial"/>
                <a:ea typeface="ＭＳ Ｐゴシック"/>
              </a:rPr>
              <a:t>energy output in terms of </a:t>
            </a:r>
            <a:r>
              <a:rPr lang="en-GB" sz="2200" b="1" spc="-1" dirty="0" err="1" smtClean="0">
                <a:solidFill>
                  <a:srgbClr val="FF0000"/>
                </a:solidFill>
                <a:uFill>
                  <a:solidFill>
                    <a:srgbClr val="FFFFFF"/>
                  </a:solidFill>
                </a:uFill>
                <a:latin typeface="Arial"/>
                <a:ea typeface="ＭＳ Ｐゴシック"/>
              </a:rPr>
              <a:t>SNe</a:t>
            </a:r>
            <a:r>
              <a:rPr lang="en-GB" sz="2200" b="1" spc="-1" dirty="0" smtClean="0">
                <a:solidFill>
                  <a:srgbClr val="FF0000"/>
                </a:solidFill>
                <a:uFill>
                  <a:solidFill>
                    <a:srgbClr val="FFFFFF"/>
                  </a:solidFill>
                </a:uFill>
                <a:latin typeface="Arial"/>
                <a:ea typeface="ＭＳ Ｐゴシック"/>
              </a:rPr>
              <a:t>.</a:t>
            </a:r>
            <a:endParaRPr lang="en-GB" sz="2200" spc="-1" dirty="0">
              <a:solidFill>
                <a:srgbClr val="FF0000"/>
              </a:solidFill>
              <a:uFill>
                <a:solidFill>
                  <a:srgbClr val="FFFFFF"/>
                </a:solidFill>
              </a:uFill>
              <a:latin typeface="Arial"/>
            </a:endParaRPr>
          </a:p>
          <a:p>
            <a:pPr>
              <a:lnSpc>
                <a:spcPct val="100000"/>
              </a:lnSpc>
            </a:pPr>
            <a:endParaRPr lang="en-GB" sz="2200" spc="-1" dirty="0">
              <a:solidFill>
                <a:srgbClr val="000000"/>
              </a:solidFill>
              <a:uFill>
                <a:solidFill>
                  <a:srgbClr val="FFFFFF"/>
                </a:solidFill>
              </a:uFill>
              <a:latin typeface="Arial"/>
            </a:endParaRPr>
          </a:p>
          <a:p>
            <a:pPr>
              <a:lnSpc>
                <a:spcPct val="100000"/>
              </a:lnSpc>
            </a:pPr>
            <a:r>
              <a:rPr lang="en-GB" sz="2200" b="1" u="sng" spc="-1" dirty="0">
                <a:solidFill>
                  <a:srgbClr val="000000"/>
                </a:solidFill>
                <a:uFill>
                  <a:solidFill>
                    <a:srgbClr val="FFFFFF"/>
                  </a:solidFill>
                </a:uFill>
                <a:latin typeface="Arial"/>
                <a:ea typeface="ＭＳ Ｐゴシック"/>
              </a:rPr>
              <a:t>October:</a:t>
            </a:r>
            <a:r>
              <a:rPr lang="en-GB" sz="2200" b="1" spc="-1" dirty="0">
                <a:solidFill>
                  <a:srgbClr val="000000"/>
                </a:solidFill>
                <a:uFill>
                  <a:solidFill>
                    <a:srgbClr val="FFFFFF"/>
                  </a:solidFill>
                </a:uFill>
                <a:latin typeface="Arial"/>
                <a:ea typeface="ＭＳ Ｐゴシック"/>
              </a:rPr>
              <a:t> </a:t>
            </a:r>
            <a:endParaRPr lang="en-GB" sz="2200" b="1" spc="-1" dirty="0" smtClean="0">
              <a:solidFill>
                <a:srgbClr val="000000"/>
              </a:solidFill>
              <a:uFill>
                <a:solidFill>
                  <a:srgbClr val="FFFFFF"/>
                </a:solidFill>
              </a:uFill>
              <a:latin typeface="Arial"/>
              <a:ea typeface="ＭＳ Ｐゴシック"/>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ea typeface="ＭＳ Ｐゴシック"/>
              </a:rPr>
              <a:t>Present </a:t>
            </a:r>
            <a:r>
              <a:rPr lang="en-GB" sz="2200" b="1" spc="-1" dirty="0">
                <a:solidFill>
                  <a:srgbClr val="3333CC"/>
                </a:solidFill>
                <a:uFill>
                  <a:solidFill>
                    <a:srgbClr val="FFFFFF"/>
                  </a:solidFill>
                </a:uFill>
                <a:latin typeface="Arial"/>
                <a:ea typeface="ＭＳ Ｐゴシック"/>
              </a:rPr>
              <a:t>more </a:t>
            </a:r>
            <a:r>
              <a:rPr lang="en-GB" sz="2200" b="1" spc="-1" dirty="0" smtClean="0">
                <a:solidFill>
                  <a:srgbClr val="3333CC"/>
                </a:solidFill>
                <a:uFill>
                  <a:solidFill>
                    <a:srgbClr val="FFFFFF"/>
                  </a:solidFill>
                </a:uFill>
                <a:latin typeface="Arial"/>
                <a:ea typeface="ＭＳ Ｐゴシック"/>
              </a:rPr>
              <a:t>results</a:t>
            </a:r>
            <a:endParaRPr lang="en-GB" sz="2200" spc="-1" dirty="0" smtClean="0">
              <a:solidFill>
                <a:srgbClr val="3333CC"/>
              </a:solidFill>
              <a:uFill>
                <a:solidFill>
                  <a:srgbClr val="FFFFFF"/>
                </a:solidFill>
              </a:uFill>
              <a:latin typeface="Arial"/>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ea typeface="ＭＳ Ｐゴシック"/>
              </a:rPr>
              <a:t>Work on the draft</a:t>
            </a:r>
            <a:endParaRPr lang="en-GB" sz="2200" spc="-1" dirty="0">
              <a:solidFill>
                <a:srgbClr val="3333CC"/>
              </a:solidFill>
              <a:uFill>
                <a:solidFill>
                  <a:srgbClr val="FFFFFF"/>
                </a:solidFill>
              </a:uFill>
              <a:latin typeface="Arial"/>
            </a:endParaRPr>
          </a:p>
        </p:txBody>
      </p:sp>
    </p:spTree>
    <p:extLst>
      <p:ext uri="{BB962C8B-B14F-4D97-AF65-F5344CB8AC3E}">
        <p14:creationId xmlns:p14="http://schemas.microsoft.com/office/powerpoint/2010/main" val="2710203835"/>
      </p:ext>
    </p:extLst>
  </p:cSld>
  <p:clrMapOvr>
    <a:masterClrMapping/>
  </p:clrMapOvr>
  <p:transition xmlns:p14="http://schemas.microsoft.com/office/powerpoint/2010/main"/>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slightly above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16</a:t>
            </a:fld>
            <a:endParaRPr lang="en-US"/>
          </a:p>
        </p:txBody>
      </p:sp>
      <p:grpSp>
        <p:nvGrpSpPr>
          <p:cNvPr id="4" name="Group 3"/>
          <p:cNvGrpSpPr/>
          <p:nvPr/>
        </p:nvGrpSpPr>
        <p:grpSpPr>
          <a:xfrm>
            <a:off x="467544" y="964357"/>
            <a:ext cx="7918384" cy="5895550"/>
            <a:chOff x="460624" y="964357"/>
            <a:chExt cx="7918384" cy="5895550"/>
          </a:xfrm>
        </p:grpSpPr>
        <p:pic>
          <p:nvPicPr>
            <p:cNvPr id="9" name="Picture 8" descr="SED_all_left-right__l=5_b=8.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624" y="964357"/>
              <a:ext cx="3956083" cy="2967063"/>
            </a:xfrm>
            <a:prstGeom prst="rect">
              <a:avLst/>
            </a:prstGeom>
          </p:spPr>
        </p:pic>
        <p:pic>
          <p:nvPicPr>
            <p:cNvPr id="10" name="Picture 9" descr="SED_all_left-right__l=5_b=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624" y="3892845"/>
              <a:ext cx="3956083" cy="2967062"/>
            </a:xfrm>
            <a:prstGeom prst="rect">
              <a:avLst/>
            </a:prstGeom>
          </p:spPr>
        </p:pic>
        <p:pic>
          <p:nvPicPr>
            <p:cNvPr id="11" name="Picture 10" descr="SED_all_left-right__l=-5_b=4.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57772" y="3903134"/>
              <a:ext cx="3921236" cy="2940927"/>
            </a:xfrm>
            <a:prstGeom prst="rect">
              <a:avLst/>
            </a:prstGeom>
          </p:spPr>
        </p:pic>
        <p:pic>
          <p:nvPicPr>
            <p:cNvPr id="8" name="Picture 7" descr="SED_all_left-right__l=-5_b=8.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27984" y="964358"/>
              <a:ext cx="3951024" cy="2963268"/>
            </a:xfrm>
            <a:prstGeom prst="rect">
              <a:avLst/>
            </a:prstGeom>
          </p:spPr>
        </p:pic>
      </p:grpSp>
    </p:spTree>
    <p:extLst>
      <p:ext uri="{BB962C8B-B14F-4D97-AF65-F5344CB8AC3E}">
        <p14:creationId xmlns:p14="http://schemas.microsoft.com/office/powerpoint/2010/main" val="308601574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slightly below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17</a:t>
            </a:fld>
            <a:endParaRPr lang="en-US"/>
          </a:p>
        </p:txBody>
      </p:sp>
      <p:pic>
        <p:nvPicPr>
          <p:cNvPr id="4" name="Picture 3" descr="SED_all_left-right__l=-5_b=-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2342" y="908721"/>
            <a:ext cx="3956083" cy="2967062"/>
          </a:xfrm>
          <a:prstGeom prst="rect">
            <a:avLst/>
          </a:prstGeom>
        </p:spPr>
      </p:pic>
      <p:pic>
        <p:nvPicPr>
          <p:cNvPr id="5" name="Picture 4" descr="SED_all_left-right__l=-5_b=-8.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2342" y="3841001"/>
            <a:ext cx="3956083" cy="2967062"/>
          </a:xfrm>
          <a:prstGeom prst="rect">
            <a:avLst/>
          </a:prstGeom>
        </p:spPr>
      </p:pic>
      <p:pic>
        <p:nvPicPr>
          <p:cNvPr id="6" name="Picture 5" descr="SED_all_left-right__l=5_b=-4.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537" y="908720"/>
            <a:ext cx="3956083" cy="2967062"/>
          </a:xfrm>
          <a:prstGeom prst="rect">
            <a:avLst/>
          </a:prstGeom>
        </p:spPr>
      </p:pic>
      <p:pic>
        <p:nvPicPr>
          <p:cNvPr id="7" name="Picture 6" descr="SED_all_left-right__l=5_b=-8.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5536" y="3875782"/>
            <a:ext cx="3956083" cy="2967062"/>
          </a:xfrm>
          <a:prstGeom prst="rect">
            <a:avLst/>
          </a:prstGeom>
        </p:spPr>
      </p:pic>
    </p:spTree>
    <p:extLst>
      <p:ext uri="{BB962C8B-B14F-4D97-AF65-F5344CB8AC3E}">
        <p14:creationId xmlns:p14="http://schemas.microsoft.com/office/powerpoint/2010/main" val="142103378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information about the </a:t>
            </a:r>
            <a:r>
              <a:rPr lang="en-US" dirty="0" smtClean="0"/>
              <a:t>project</a:t>
            </a:r>
            <a:endParaRPr lang="en-US" dirty="0"/>
          </a:p>
        </p:txBody>
      </p:sp>
      <p:sp>
        <p:nvSpPr>
          <p:cNvPr id="4" name="Content Placeholder 3"/>
          <p:cNvSpPr>
            <a:spLocks noGrp="1"/>
          </p:cNvSpPr>
          <p:nvPr>
            <p:ph idx="1"/>
          </p:nvPr>
        </p:nvSpPr>
        <p:spPr/>
        <p:txBody>
          <a:bodyPr/>
          <a:lstStyle/>
          <a:p>
            <a:r>
              <a:rPr lang="en-US" dirty="0" smtClean="0"/>
              <a:t>People involved: </a:t>
            </a:r>
          </a:p>
          <a:p>
            <a:pPr lvl="1"/>
            <a:r>
              <a:rPr lang="en-US" dirty="0" err="1" smtClean="0"/>
              <a:t>Dima</a:t>
            </a:r>
            <a:r>
              <a:rPr lang="en-US" dirty="0" smtClean="0"/>
              <a:t> </a:t>
            </a:r>
            <a:r>
              <a:rPr lang="en-US" dirty="0" err="1" smtClean="0"/>
              <a:t>Malyshev</a:t>
            </a:r>
            <a:r>
              <a:rPr lang="en-US" dirty="0" smtClean="0"/>
              <a:t>, Laura </a:t>
            </a:r>
            <a:r>
              <a:rPr lang="en-US" dirty="0" err="1" smtClean="0"/>
              <a:t>Herold</a:t>
            </a:r>
            <a:endParaRPr lang="en-US" dirty="0"/>
          </a:p>
          <a:p>
            <a:r>
              <a:rPr lang="en-US" dirty="0" smtClean="0"/>
              <a:t>Category of project: II</a:t>
            </a:r>
          </a:p>
          <a:p>
            <a:pPr lvl="1"/>
            <a:r>
              <a:rPr lang="en-US" dirty="0" smtClean="0"/>
              <a:t>Follow up work on the bubbles</a:t>
            </a:r>
          </a:p>
          <a:p>
            <a:pPr lvl="1"/>
            <a:r>
              <a:rPr lang="en-US" dirty="0" smtClean="0"/>
              <a:t>Some results on the bubbles at low latitudes were already published in:</a:t>
            </a:r>
            <a:endParaRPr lang="en-US" dirty="0"/>
          </a:p>
          <a:p>
            <a:pPr lvl="2"/>
            <a:r>
              <a:rPr lang="en-US" dirty="0" smtClean="0"/>
              <a:t>the Fermi LAT diffuse paper (</a:t>
            </a:r>
            <a:r>
              <a:rPr lang="en-US" dirty="0" smtClean="0">
                <a:hlinkClick r:id="rId3"/>
              </a:rPr>
              <a:t>arxiv:1602.07246</a:t>
            </a:r>
            <a:r>
              <a:rPr lang="en-US" dirty="0" smtClean="0"/>
              <a:t>) </a:t>
            </a:r>
            <a:endParaRPr lang="en-US" dirty="0"/>
          </a:p>
          <a:p>
            <a:pPr lvl="2"/>
            <a:r>
              <a:rPr lang="en-US" dirty="0" smtClean="0"/>
              <a:t>the pass 8 GC analysis paper (</a:t>
            </a:r>
            <a:r>
              <a:rPr lang="en-US" dirty="0" smtClean="0">
                <a:hlinkClick r:id="rId4"/>
              </a:rPr>
              <a:t>arxiv:1704.03910</a:t>
            </a:r>
            <a:r>
              <a:rPr lang="en-US" dirty="0" smtClean="0"/>
              <a:t>)</a:t>
            </a:r>
          </a:p>
          <a:p>
            <a:pPr marL="0" indent="0">
              <a:buNone/>
            </a:pP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a:t>
            </a:fld>
            <a:endParaRPr lang="en-US"/>
          </a:p>
        </p:txBody>
      </p:sp>
    </p:spTree>
    <p:extLst>
      <p:ext uri="{BB962C8B-B14F-4D97-AF65-F5344CB8AC3E}">
        <p14:creationId xmlns:p14="http://schemas.microsoft.com/office/powerpoint/2010/main" val="21030430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p:txBody>
          <a:bodyPr/>
          <a:lstStyle/>
          <a:p>
            <a:r>
              <a:rPr lang="en-US" dirty="0" smtClean="0"/>
              <a:t>Origin of the Fermi bubbles</a:t>
            </a:r>
          </a:p>
          <a:p>
            <a:pPr lvl="1"/>
            <a:r>
              <a:rPr lang="en-US" dirty="0" smtClean="0"/>
              <a:t>AGN-like emission from </a:t>
            </a:r>
            <a:r>
              <a:rPr lang="en-US" dirty="0" err="1" smtClean="0"/>
              <a:t>Sgr</a:t>
            </a:r>
            <a:r>
              <a:rPr lang="en-US" dirty="0" smtClean="0"/>
              <a:t> A*</a:t>
            </a:r>
          </a:p>
          <a:p>
            <a:pPr lvl="2"/>
            <a:r>
              <a:rPr lang="en-US" dirty="0" smtClean="0"/>
              <a:t>Bubbles are expected to have an hour-glass shape centered at the GC</a:t>
            </a:r>
          </a:p>
          <a:p>
            <a:pPr lvl="1"/>
            <a:r>
              <a:rPr lang="en-US" dirty="0" smtClean="0"/>
              <a:t>Starburst / star formation</a:t>
            </a:r>
          </a:p>
          <a:p>
            <a:pPr lvl="2"/>
            <a:r>
              <a:rPr lang="en-US" dirty="0" smtClean="0"/>
              <a:t>Bubbles don’t need to be centered at the GC</a:t>
            </a:r>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2</a:t>
            </a:fld>
            <a:endParaRPr lang="en-US"/>
          </a:p>
        </p:txBody>
      </p:sp>
    </p:spTree>
    <p:extLst>
      <p:ext uri="{BB962C8B-B14F-4D97-AF65-F5344CB8AC3E}">
        <p14:creationId xmlns:p14="http://schemas.microsoft.com/office/powerpoint/2010/main" val="557093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Properties of the bubbles at high </a:t>
            </a:r>
            <a:r>
              <a:rPr lang="en-US" dirty="0" smtClean="0"/>
              <a:t>latitudes</a:t>
            </a:r>
            <a:endParaRPr lang="en-US" dirty="0"/>
          </a:p>
        </p:txBody>
      </p:sp>
      <p:sp>
        <p:nvSpPr>
          <p:cNvPr id="3" name="Content Placeholder 2"/>
          <p:cNvSpPr>
            <a:spLocks noGrp="1"/>
          </p:cNvSpPr>
          <p:nvPr>
            <p:ph idx="1"/>
          </p:nvPr>
        </p:nvSpPr>
        <p:spPr/>
        <p:txBody>
          <a:bodyPr/>
          <a:lstStyle/>
          <a:p>
            <a:r>
              <a:rPr lang="en-US" dirty="0" smtClean="0"/>
              <a:t>Fermi LAT bubbles analysis paper (</a:t>
            </a:r>
            <a:r>
              <a:rPr lang="en-US" dirty="0" smtClean="0">
                <a:hlinkClick r:id="rId2"/>
              </a:rPr>
              <a:t>arxiv:1407.7905</a:t>
            </a:r>
            <a:r>
              <a:rPr lang="en-US" dirty="0" smtClean="0"/>
              <a:t>)</a:t>
            </a:r>
          </a:p>
          <a:p>
            <a:r>
              <a:rPr lang="en-US" dirty="0" smtClean="0"/>
              <a:t>Bubbles at latitudes |b| &gt; 10 </a:t>
            </a:r>
            <a:r>
              <a:rPr lang="en-US" dirty="0" err="1" smtClean="0"/>
              <a:t>deg</a:t>
            </a:r>
            <a:endParaRPr lang="en-US" dirty="0" smtClean="0"/>
          </a:p>
          <a:p>
            <a:pPr lvl="1"/>
            <a:r>
              <a:rPr lang="en-US" dirty="0" smtClean="0"/>
              <a:t>Homogeneous spectrum with a cutoff around 100 </a:t>
            </a:r>
            <a:r>
              <a:rPr lang="en-US" dirty="0" err="1" smtClean="0"/>
              <a:t>GeV</a:t>
            </a:r>
            <a:endParaRPr lang="en-US" dirty="0" smtClean="0"/>
          </a:p>
          <a:p>
            <a:pPr lvl="1"/>
            <a:r>
              <a:rPr lang="en-US" dirty="0" smtClean="0"/>
              <a:t>Homogeneous intensity + cocoon</a:t>
            </a:r>
          </a:p>
          <a:p>
            <a:pPr lvl="1"/>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3</a:t>
            </a:fld>
            <a:endParaRPr lang="en-US"/>
          </a:p>
        </p:txBody>
      </p:sp>
      <p:pic>
        <p:nvPicPr>
          <p:cNvPr id="5" name="Picture 4" descr="f3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36" y="2683855"/>
            <a:ext cx="4104456" cy="3591399"/>
          </a:xfrm>
          <a:prstGeom prst="rect">
            <a:avLst/>
          </a:prstGeom>
        </p:spPr>
      </p:pic>
      <p:pic>
        <p:nvPicPr>
          <p:cNvPr id="6" name="Picture 5" descr="f22c.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4704" y="3150835"/>
            <a:ext cx="4679783" cy="3119855"/>
          </a:xfrm>
          <a:prstGeom prst="rect">
            <a:avLst/>
          </a:prstGeom>
        </p:spPr>
      </p:pic>
    </p:spTree>
    <p:extLst>
      <p:ext uri="{BB962C8B-B14F-4D97-AF65-F5344CB8AC3E}">
        <p14:creationId xmlns:p14="http://schemas.microsoft.com/office/powerpoint/2010/main" val="108611271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analysis near the Galactic </a:t>
            </a:r>
            <a:r>
              <a:rPr lang="en-US" dirty="0" smtClean="0"/>
              <a:t>plane</a:t>
            </a:r>
            <a:endParaRPr lang="en-US" dirty="0"/>
          </a:p>
        </p:txBody>
      </p:sp>
      <p:sp>
        <p:nvSpPr>
          <p:cNvPr id="4" name="Content Placeholder 3"/>
          <p:cNvSpPr>
            <a:spLocks noGrp="1"/>
          </p:cNvSpPr>
          <p:nvPr>
            <p:ph idx="1"/>
          </p:nvPr>
        </p:nvSpPr>
        <p:spPr/>
        <p:txBody>
          <a:bodyPr/>
          <a:lstStyle/>
          <a:p>
            <a:r>
              <a:rPr lang="en-US" dirty="0" smtClean="0"/>
              <a:t>Hints of a different behavior near the Galactic center</a:t>
            </a:r>
          </a:p>
          <a:p>
            <a:pPr lvl="1"/>
            <a:r>
              <a:rPr lang="en-US" dirty="0" smtClean="0"/>
              <a:t>No cutoff at high energies</a:t>
            </a:r>
          </a:p>
          <a:p>
            <a:pPr lvl="1"/>
            <a:r>
              <a:rPr lang="en-US" dirty="0" smtClean="0"/>
              <a:t>Higher intensity near the GC</a:t>
            </a:r>
          </a:p>
          <a:p>
            <a:pPr lvl="1"/>
            <a:r>
              <a:rPr lang="en-US" dirty="0" smtClean="0"/>
              <a:t>Displaced from the GC to the right (negative longitudes)</a:t>
            </a:r>
          </a:p>
          <a:p>
            <a:pPr lvl="1"/>
            <a:endParaRPr lang="en-US" dirty="0" smtClean="0"/>
          </a:p>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a:p>
          <a:p>
            <a:pPr marL="0" indent="0">
              <a:buNone/>
            </a:pPr>
            <a:endParaRPr lang="en-US" dirty="0" smtClean="0"/>
          </a:p>
          <a:p>
            <a:pPr marL="0" indent="0">
              <a:buNone/>
            </a:pPr>
            <a:endParaRPr lang="en-US" dirty="0" smtClean="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4</a:t>
            </a:fld>
            <a:endParaRPr lang="en-US" dirty="0"/>
          </a:p>
        </p:txBody>
      </p:sp>
      <p:pic>
        <p:nvPicPr>
          <p:cNvPr id="5" name="Picture 4" descr="Screen Shot 2017-08-09 at 18.21.4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8185" y="3068434"/>
            <a:ext cx="1872207" cy="2373508"/>
          </a:xfrm>
          <a:prstGeom prst="rect">
            <a:avLst/>
          </a:prstGeom>
        </p:spPr>
      </p:pic>
      <p:sp>
        <p:nvSpPr>
          <p:cNvPr id="8" name="TextBox 7"/>
          <p:cNvSpPr txBox="1"/>
          <p:nvPr/>
        </p:nvSpPr>
        <p:spPr>
          <a:xfrm>
            <a:off x="643820" y="6020762"/>
            <a:ext cx="3960440" cy="523220"/>
          </a:xfrm>
          <a:prstGeom prst="rect">
            <a:avLst/>
          </a:prstGeom>
          <a:noFill/>
        </p:spPr>
        <p:txBody>
          <a:bodyPr wrap="square" rtlCol="0">
            <a:spAutoFit/>
          </a:bodyPr>
          <a:lstStyle/>
          <a:p>
            <a:r>
              <a:rPr lang="en-US" sz="1400" dirty="0" smtClean="0">
                <a:solidFill>
                  <a:srgbClr val="800000"/>
                </a:solidFill>
              </a:rPr>
              <a:t>Pass 8 GC analysis Ackermann et al (2017) </a:t>
            </a:r>
          </a:p>
          <a:p>
            <a:r>
              <a:rPr lang="en-US" sz="1400" dirty="0" smtClean="0">
                <a:hlinkClick r:id="rId3"/>
              </a:rPr>
              <a:t>arxiv</a:t>
            </a:r>
            <a:r>
              <a:rPr lang="en-US" sz="1400" dirty="0">
                <a:hlinkClick r:id="rId3"/>
              </a:rPr>
              <a:t>:</a:t>
            </a:r>
            <a:r>
              <a:rPr lang="en-US" sz="1400" dirty="0" smtClean="0">
                <a:hlinkClick r:id="rId3"/>
              </a:rPr>
              <a:t>1704.03910</a:t>
            </a:r>
            <a:endParaRPr lang="en-US" sz="1400" dirty="0">
              <a:solidFill>
                <a:srgbClr val="800000"/>
              </a:solidFill>
            </a:endParaRPr>
          </a:p>
        </p:txBody>
      </p:sp>
      <p:sp>
        <p:nvSpPr>
          <p:cNvPr id="9" name="TextBox 8"/>
          <p:cNvSpPr txBox="1"/>
          <p:nvPr/>
        </p:nvSpPr>
        <p:spPr>
          <a:xfrm>
            <a:off x="6012160" y="5869721"/>
            <a:ext cx="2221047" cy="1015663"/>
          </a:xfrm>
          <a:prstGeom prst="rect">
            <a:avLst/>
          </a:prstGeom>
          <a:noFill/>
        </p:spPr>
        <p:txBody>
          <a:bodyPr wrap="square" rtlCol="0">
            <a:spAutoFit/>
          </a:bodyPr>
          <a:lstStyle/>
          <a:p>
            <a:r>
              <a:rPr lang="en-US" sz="1400" dirty="0" smtClean="0">
                <a:solidFill>
                  <a:srgbClr val="800000"/>
                </a:solidFill>
              </a:rPr>
              <a:t>Fermi LAT diffuse model</a:t>
            </a:r>
          </a:p>
          <a:p>
            <a:r>
              <a:rPr lang="en-US" sz="1400" dirty="0" err="1" smtClean="0">
                <a:solidFill>
                  <a:srgbClr val="800000"/>
                </a:solidFill>
              </a:rPr>
              <a:t>Acero</a:t>
            </a:r>
            <a:r>
              <a:rPr lang="en-US" sz="1400" dirty="0" smtClean="0">
                <a:solidFill>
                  <a:srgbClr val="800000"/>
                </a:solidFill>
              </a:rPr>
              <a:t> et al</a:t>
            </a:r>
            <a:r>
              <a:rPr lang="en-US" sz="1400" dirty="0">
                <a:solidFill>
                  <a:srgbClr val="800000"/>
                </a:solidFill>
              </a:rPr>
              <a:t> </a:t>
            </a:r>
            <a:r>
              <a:rPr lang="en-US" sz="1400" dirty="0" smtClean="0">
                <a:solidFill>
                  <a:srgbClr val="800000"/>
                </a:solidFill>
              </a:rPr>
              <a:t>(2016) </a:t>
            </a:r>
            <a:r>
              <a:rPr lang="en-US" sz="1400" dirty="0">
                <a:solidFill>
                  <a:srgbClr val="800000"/>
                </a:solidFill>
                <a:hlinkClick r:id="rId4"/>
              </a:rPr>
              <a:t>arxiv:1602.07246</a:t>
            </a:r>
            <a:endParaRPr lang="en-US" sz="1400" dirty="0">
              <a:solidFill>
                <a:srgbClr val="800000"/>
              </a:solidFill>
            </a:endParaRPr>
          </a:p>
          <a:p>
            <a:r>
              <a:rPr lang="en-US" dirty="0" smtClean="0"/>
              <a:t> </a:t>
            </a:r>
            <a:endParaRPr lang="en-US" dirty="0"/>
          </a:p>
        </p:txBody>
      </p:sp>
      <p:pic>
        <p:nvPicPr>
          <p:cNvPr id="6" name="Picture 5" descr="f7b.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7904" y="2867113"/>
            <a:ext cx="2300610" cy="3002608"/>
          </a:xfrm>
          <a:prstGeom prst="rect">
            <a:avLst/>
          </a:prstGeom>
        </p:spPr>
      </p:pic>
      <p:pic>
        <p:nvPicPr>
          <p:cNvPr id="10" name="Picture 9" descr="f13a.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9512" y="3049205"/>
            <a:ext cx="3456162" cy="2592122"/>
          </a:xfrm>
          <a:prstGeom prst="rect">
            <a:avLst/>
          </a:prstGeom>
        </p:spPr>
      </p:pic>
    </p:spTree>
    <p:extLst>
      <p:ext uri="{BB962C8B-B14F-4D97-AF65-F5344CB8AC3E}">
        <p14:creationId xmlns:p14="http://schemas.microsoft.com/office/powerpoint/2010/main" val="416941731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 of the new analysis</a:t>
            </a:r>
            <a:endParaRPr lang="en-US" dirty="0"/>
          </a:p>
        </p:txBody>
      </p:sp>
      <p:sp>
        <p:nvSpPr>
          <p:cNvPr id="3" name="Content Placeholder 2"/>
          <p:cNvSpPr>
            <a:spLocks noGrp="1"/>
          </p:cNvSpPr>
          <p:nvPr>
            <p:ph idx="1"/>
          </p:nvPr>
        </p:nvSpPr>
        <p:spPr/>
        <p:txBody>
          <a:bodyPr/>
          <a:lstStyle/>
          <a:p>
            <a:r>
              <a:rPr lang="en-US" dirty="0" smtClean="0"/>
              <a:t>Test the features of the Fermi bubbles near the Galactic plane:</a:t>
            </a:r>
          </a:p>
          <a:p>
            <a:pPr lvl="1"/>
            <a:r>
              <a:rPr lang="en-US" dirty="0" smtClean="0"/>
              <a:t>Larger intensity than at high latitudes</a:t>
            </a:r>
          </a:p>
          <a:p>
            <a:pPr lvl="1"/>
            <a:r>
              <a:rPr lang="en-US" dirty="0" smtClean="0"/>
              <a:t>Emission displaced to the right from the GC</a:t>
            </a:r>
          </a:p>
          <a:p>
            <a:pPr lvl="1"/>
            <a:r>
              <a:rPr lang="en-US" dirty="0" smtClean="0"/>
              <a:t>Spectrum without a cutoff around 100 </a:t>
            </a:r>
            <a:r>
              <a:rPr lang="en-US" dirty="0" err="1" smtClean="0"/>
              <a:t>GeV</a:t>
            </a:r>
            <a:endParaRPr lang="en-US" dirty="0" smtClean="0"/>
          </a:p>
          <a:p>
            <a:r>
              <a:rPr lang="en-US" dirty="0" smtClean="0"/>
              <a:t>Usually there are many assumptions made in the analysis -&gt; hard to argue that the features are in the data and not an artifact of the analysis</a:t>
            </a:r>
          </a:p>
          <a:p>
            <a:r>
              <a:rPr lang="en-US" dirty="0" smtClean="0"/>
              <a:t>We will start with very simple empirical models of the foreground emission (such as using low energy data to model the foreground at high energies) and increase the complexity from one model to another</a:t>
            </a:r>
          </a:p>
          <a:p>
            <a:pPr lvl="1"/>
            <a:r>
              <a:rPr lang="en-US" dirty="0" smtClean="0"/>
              <a:t>At the end we compare the simple empirical models with a GALPROP model </a:t>
            </a:r>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5</a:t>
            </a:fld>
            <a:endParaRPr lang="en-US"/>
          </a:p>
        </p:txBody>
      </p:sp>
    </p:spTree>
    <p:extLst>
      <p:ext uri="{BB962C8B-B14F-4D97-AF65-F5344CB8AC3E}">
        <p14:creationId xmlns:p14="http://schemas.microsoft.com/office/powerpoint/2010/main" val="210714539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analysis</a:t>
            </a:r>
            <a:endParaRPr lang="en-US" dirty="0"/>
          </a:p>
        </p:txBody>
      </p:sp>
      <p:sp>
        <p:nvSpPr>
          <p:cNvPr id="4" name="Content Placeholder 3"/>
          <p:cNvSpPr>
            <a:spLocks noGrp="1"/>
          </p:cNvSpPr>
          <p:nvPr>
            <p:ph idx="1"/>
          </p:nvPr>
        </p:nvSpPr>
        <p:spPr/>
        <p:txBody>
          <a:bodyPr/>
          <a:lstStyle/>
          <a:p>
            <a:pPr marL="0" indent="0">
              <a:buNone/>
            </a:pPr>
            <a:r>
              <a:rPr lang="en-US" dirty="0" smtClean="0"/>
              <a:t>Data selection:</a:t>
            </a:r>
          </a:p>
          <a:p>
            <a:r>
              <a:rPr lang="en-US" dirty="0" smtClean="0">
                <a:solidFill>
                  <a:schemeClr val="accent2"/>
                </a:solidFill>
              </a:rPr>
              <a:t>Pass 8 Source class (relatively small area)</a:t>
            </a:r>
          </a:p>
          <a:p>
            <a:r>
              <a:rPr lang="en-US" dirty="0" smtClean="0">
                <a:solidFill>
                  <a:schemeClr val="accent2"/>
                </a:solidFill>
              </a:rPr>
              <a:t>8 years (August 4, </a:t>
            </a:r>
            <a:r>
              <a:rPr lang="en-US" dirty="0" smtClean="0">
                <a:solidFill>
                  <a:schemeClr val="accent2"/>
                </a:solidFill>
              </a:rPr>
              <a:t>2008 - </a:t>
            </a:r>
            <a:r>
              <a:rPr lang="en-US" dirty="0" smtClean="0">
                <a:solidFill>
                  <a:schemeClr val="accent2"/>
                </a:solidFill>
              </a:rPr>
              <a:t>August 3, 2016)</a:t>
            </a:r>
          </a:p>
          <a:p>
            <a:r>
              <a:rPr lang="en-US" dirty="0" smtClean="0">
                <a:solidFill>
                  <a:schemeClr val="accent2"/>
                </a:solidFill>
              </a:rPr>
              <a:t>Energies between 300 MeV – 1 </a:t>
            </a:r>
            <a:r>
              <a:rPr lang="en-US" dirty="0" err="1" smtClean="0">
                <a:solidFill>
                  <a:schemeClr val="accent2"/>
                </a:solidFill>
              </a:rPr>
              <a:t>TeV</a:t>
            </a:r>
            <a:r>
              <a:rPr lang="en-US" dirty="0" smtClean="0">
                <a:solidFill>
                  <a:schemeClr val="accent2"/>
                </a:solidFill>
              </a:rPr>
              <a:t> in 24 logarithmic energy bins</a:t>
            </a:r>
          </a:p>
          <a:p>
            <a:r>
              <a:rPr lang="en-US" dirty="0" err="1" smtClean="0">
                <a:solidFill>
                  <a:schemeClr val="accent2"/>
                </a:solidFill>
              </a:rPr>
              <a:t>HEALPix</a:t>
            </a:r>
            <a:r>
              <a:rPr lang="en-US" dirty="0" smtClean="0">
                <a:solidFill>
                  <a:schemeClr val="accent2"/>
                </a:solidFill>
              </a:rPr>
              <a:t> </a:t>
            </a:r>
            <a:r>
              <a:rPr lang="en-US" dirty="0" err="1" smtClean="0">
                <a:solidFill>
                  <a:schemeClr val="accent2"/>
                </a:solidFill>
              </a:rPr>
              <a:t>pixelation</a:t>
            </a:r>
            <a:r>
              <a:rPr lang="en-US" dirty="0" smtClean="0">
                <a:solidFill>
                  <a:schemeClr val="accent2"/>
                </a:solidFill>
              </a:rPr>
              <a:t> order 7 (resolution 0.5°)</a:t>
            </a:r>
          </a:p>
          <a:p>
            <a:endParaRPr lang="en-US" dirty="0"/>
          </a:p>
          <a:p>
            <a:pPr marL="0" indent="0">
              <a:buNone/>
            </a:pPr>
            <a:r>
              <a:rPr lang="en-US" dirty="0" smtClean="0"/>
              <a:t>Analysis strategy</a:t>
            </a:r>
            <a:r>
              <a:rPr lang="en-US" dirty="0" smtClean="0"/>
              <a:t>: </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Asymmetry in the data (point sources are masked)</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Low</a:t>
            </a:r>
            <a:r>
              <a:rPr lang="en-GB" spc="-1" dirty="0">
                <a:solidFill>
                  <a:srgbClr val="3333CC"/>
                </a:solidFill>
                <a:uFill>
                  <a:solidFill>
                    <a:srgbClr val="FFFFFF"/>
                  </a:solidFill>
                </a:uFill>
                <a:ea typeface="ＭＳ Ｐゴシック"/>
              </a:rPr>
              <a:t>-energy Fermi </a:t>
            </a:r>
            <a:r>
              <a:rPr lang="en-GB" spc="-1" dirty="0" smtClean="0">
                <a:solidFill>
                  <a:srgbClr val="3333CC"/>
                </a:solidFill>
                <a:uFill>
                  <a:solidFill>
                    <a:srgbClr val="FFFFFF"/>
                  </a:solidFill>
                </a:uFill>
                <a:ea typeface="ＭＳ Ｐゴシック"/>
              </a:rPr>
              <a:t>data as a template of foreground emission</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Template of the bubbles modelled by “boxes” + low-energy-data template</a:t>
            </a:r>
            <a:endParaRPr lang="en-GB" spc="-1" dirty="0">
              <a:solidFill>
                <a:srgbClr val="3333CC"/>
              </a:solidFill>
              <a:uFill>
                <a:solidFill>
                  <a:srgbClr val="FFFFFF"/>
                </a:solidFill>
              </a:uFill>
            </a:endParaRPr>
          </a:p>
          <a:p>
            <a:r>
              <a:rPr lang="en-US" dirty="0" smtClean="0">
                <a:solidFill>
                  <a:srgbClr val="3333CC"/>
                </a:solidFill>
              </a:rPr>
              <a:t>GALPROP + isotropic, bubbles, Loop I, etc. + point-source refitting model</a:t>
            </a:r>
            <a:endParaRPr lang="en-US" dirty="0" smtClean="0">
              <a:solidFill>
                <a:srgbClr val="3333CC"/>
              </a:solidFill>
            </a:endParaRPr>
          </a:p>
          <a:p>
            <a:endParaRPr lang="en-US" dirty="0"/>
          </a:p>
          <a:p>
            <a:pPr marL="0" indent="0">
              <a:buNone/>
            </a:pPr>
            <a:endParaRPr lang="en-US" dirty="0" smtClean="0"/>
          </a:p>
          <a:p>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6</a:t>
            </a:fld>
            <a:endParaRPr lang="en-US"/>
          </a:p>
        </p:txBody>
      </p:sp>
    </p:spTree>
    <p:extLst>
      <p:ext uri="{BB962C8B-B14F-4D97-AF65-F5344CB8AC3E}">
        <p14:creationId xmlns:p14="http://schemas.microsoft.com/office/powerpoint/2010/main" val="11045177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low-</a:t>
            </a:r>
            <a:r>
              <a:rPr lang="en-US" smtClean="0"/>
              <a:t>energy model</a:t>
            </a:r>
            <a:endParaRPr lang="en-US" dirty="0"/>
          </a:p>
        </p:txBody>
      </p:sp>
      <p:sp>
        <p:nvSpPr>
          <p:cNvPr id="3" name="Content Placeholder 2"/>
          <p:cNvSpPr>
            <a:spLocks noGrp="1"/>
          </p:cNvSpPr>
          <p:nvPr>
            <p:ph idx="1"/>
          </p:nvPr>
        </p:nvSpPr>
        <p:spPr>
          <a:xfrm>
            <a:off x="899592" y="1268760"/>
            <a:ext cx="7991475" cy="5027613"/>
          </a:xfrm>
        </p:spPr>
        <p:txBody>
          <a:bodyPr/>
          <a:lstStyle/>
          <a:p>
            <a:pPr marL="0" indent="0">
              <a:lnSpc>
                <a:spcPct val="100000"/>
              </a:lnSpc>
              <a:buNone/>
            </a:pPr>
            <a:r>
              <a:rPr lang="en-GB" spc="-1" dirty="0" smtClean="0">
                <a:solidFill>
                  <a:srgbClr val="000000"/>
                </a:solidFill>
                <a:uFill>
                  <a:solidFill>
                    <a:srgbClr val="FFFFFF"/>
                  </a:solidFill>
                </a:uFill>
                <a:ea typeface="ＭＳ Ｐゴシック"/>
              </a:rPr>
              <a:t>Fit the data in energy bins between 1.6 </a:t>
            </a:r>
            <a:r>
              <a:rPr lang="en-GB" spc="-1" dirty="0" err="1" smtClean="0">
                <a:solidFill>
                  <a:srgbClr val="000000"/>
                </a:solidFill>
                <a:uFill>
                  <a:solidFill>
                    <a:srgbClr val="FFFFFF"/>
                  </a:solidFill>
                </a:uFill>
                <a:ea typeface="ＭＳ Ｐゴシック"/>
              </a:rPr>
              <a:t>GeV</a:t>
            </a:r>
            <a:r>
              <a:rPr lang="en-GB" spc="-1" dirty="0" smtClean="0">
                <a:solidFill>
                  <a:srgbClr val="000000"/>
                </a:solidFill>
                <a:uFill>
                  <a:solidFill>
                    <a:srgbClr val="FFFFFF"/>
                  </a:solidFill>
                </a:uFill>
                <a:ea typeface="ＭＳ Ｐゴシック"/>
              </a:rPr>
              <a:t> and 1 </a:t>
            </a:r>
            <a:r>
              <a:rPr lang="en-GB" spc="-1" dirty="0" err="1" smtClean="0">
                <a:solidFill>
                  <a:srgbClr val="000000"/>
                </a:solidFill>
                <a:uFill>
                  <a:solidFill>
                    <a:srgbClr val="FFFFFF"/>
                  </a:solidFill>
                </a:uFill>
                <a:ea typeface="ＭＳ Ｐゴシック"/>
              </a:rPr>
              <a:t>TeV</a:t>
            </a:r>
            <a:r>
              <a:rPr lang="en-GB" spc="-1" dirty="0" smtClean="0">
                <a:solidFill>
                  <a:srgbClr val="000000"/>
                </a:solidFill>
                <a:uFill>
                  <a:solidFill>
                    <a:srgbClr val="FFFFFF"/>
                  </a:solidFill>
                </a:uFill>
                <a:ea typeface="ＭＳ Ｐゴシック"/>
              </a:rPr>
              <a:t> in 4</a:t>
            </a:r>
            <a:r>
              <a:rPr lang="en-GB" spc="-1" dirty="0">
                <a:solidFill>
                  <a:srgbClr val="000000"/>
                </a:solidFill>
                <a:uFill>
                  <a:solidFill>
                    <a:srgbClr val="FFFFFF"/>
                  </a:solidFill>
                </a:uFill>
                <a:ea typeface="ＭＳ Ｐゴシック"/>
              </a:rPr>
              <a:t>°</a:t>
            </a:r>
            <a:r>
              <a:rPr lang="en-GB" spc="-1" dirty="0" smtClean="0">
                <a:solidFill>
                  <a:srgbClr val="000000"/>
                </a:solidFill>
                <a:uFill>
                  <a:solidFill>
                    <a:srgbClr val="FFFFFF"/>
                  </a:solidFill>
                </a:uFill>
                <a:ea typeface="ＭＳ Ｐゴシック"/>
              </a:rPr>
              <a:t> latitude stripes by a combination of two templates:</a:t>
            </a:r>
            <a:endParaRPr lang="en-GB" sz="1800" b="0" spc="-1" dirty="0">
              <a:solidFill>
                <a:srgbClr val="000000"/>
              </a:solidFill>
              <a:uFill>
                <a:solidFill>
                  <a:srgbClr val="FFFFFF"/>
                </a:solidFill>
              </a:uFill>
            </a:endParaRPr>
          </a:p>
          <a:p>
            <a:pPr marL="343080" indent="-342000">
              <a:lnSpc>
                <a:spcPct val="100000"/>
              </a:lnSpc>
              <a:buClr>
                <a:srgbClr val="000000"/>
              </a:buClr>
              <a:buFont typeface="Symbol"/>
              <a:buChar char=""/>
            </a:pPr>
            <a:r>
              <a:rPr lang="en-GB" spc="-1" dirty="0">
                <a:solidFill>
                  <a:srgbClr val="3333CC"/>
                </a:solidFill>
                <a:uFill>
                  <a:solidFill>
                    <a:srgbClr val="FFFFFF"/>
                  </a:solidFill>
                </a:uFill>
                <a:ea typeface="ＭＳ Ｐゴシック"/>
              </a:rPr>
              <a:t>Low-energy Fermi data (600 MeV – 1.6 </a:t>
            </a:r>
            <a:r>
              <a:rPr lang="en-GB" spc="-1" dirty="0" err="1">
                <a:solidFill>
                  <a:srgbClr val="3333CC"/>
                </a:solidFill>
                <a:uFill>
                  <a:solidFill>
                    <a:srgbClr val="FFFFFF"/>
                  </a:solidFill>
                </a:uFill>
                <a:ea typeface="ＭＳ Ｐゴシック"/>
              </a:rPr>
              <a:t>GeV</a:t>
            </a:r>
            <a:r>
              <a:rPr lang="en-GB" spc="-1" dirty="0">
                <a:solidFill>
                  <a:srgbClr val="3333CC"/>
                </a:solidFill>
                <a:uFill>
                  <a:solidFill>
                    <a:srgbClr val="FFFFFF"/>
                  </a:solidFill>
                </a:uFill>
                <a:ea typeface="ＭＳ Ｐゴシック"/>
              </a:rPr>
              <a:t>): </a:t>
            </a:r>
            <a:r>
              <a:rPr lang="en-GB" spc="-1" dirty="0" err="1" smtClean="0">
                <a:solidFill>
                  <a:srgbClr val="FF0000"/>
                </a:solidFill>
                <a:uFill>
                  <a:solidFill>
                    <a:srgbClr val="FFFFFF"/>
                  </a:solidFill>
                </a:uFill>
                <a:ea typeface="ＭＳ Ｐゴシック"/>
              </a:rPr>
              <a:t>N</a:t>
            </a:r>
            <a:r>
              <a:rPr lang="en-GB" spc="-1" baseline="-25000" dirty="0" err="1" smtClean="0">
                <a:solidFill>
                  <a:srgbClr val="FF0000"/>
                </a:solidFill>
                <a:uFill>
                  <a:solidFill>
                    <a:srgbClr val="FFFFFF"/>
                  </a:solidFill>
                </a:uFill>
                <a:ea typeface="ＭＳ Ｐゴシック"/>
              </a:rPr>
              <a:t>low</a:t>
            </a:r>
            <a:r>
              <a:rPr lang="en-GB" sz="1800" b="0" spc="-1" dirty="0" smtClean="0">
                <a:solidFill>
                  <a:srgbClr val="000000"/>
                </a:solidFill>
                <a:uFill>
                  <a:solidFill>
                    <a:srgbClr val="FFFFFF"/>
                  </a:solidFill>
                </a:uFill>
              </a:rPr>
              <a:t/>
            </a:r>
            <a:br>
              <a:rPr lang="en-GB" sz="1800" b="0" spc="-1" dirty="0" smtClean="0">
                <a:solidFill>
                  <a:srgbClr val="000000"/>
                </a:solidFill>
                <a:uFill>
                  <a:solidFill>
                    <a:srgbClr val="FFFFFF"/>
                  </a:solidFill>
                </a:uFill>
              </a:rPr>
            </a:br>
            <a:r>
              <a:rPr lang="en-GB" spc="-1" dirty="0" smtClean="0">
                <a:solidFill>
                  <a:srgbClr val="3333CC"/>
                </a:solidFill>
                <a:uFill>
                  <a:solidFill>
                    <a:srgbClr val="FFFFFF"/>
                  </a:solidFill>
                </a:uFill>
                <a:ea typeface="ＭＳ Ｐゴシック"/>
                <a:sym typeface="Wingdings"/>
              </a:rPr>
              <a:t></a:t>
            </a:r>
            <a:r>
              <a:rPr lang="en-GB" spc="-1" dirty="0" smtClean="0">
                <a:solidFill>
                  <a:srgbClr val="3333CC"/>
                </a:solidFill>
                <a:uFill>
                  <a:solidFill>
                    <a:srgbClr val="FFFFFF"/>
                  </a:solidFill>
                </a:uFill>
                <a:ea typeface="ＭＳ Ｐゴシック"/>
              </a:rPr>
              <a:t> </a:t>
            </a:r>
            <a:r>
              <a:rPr lang="en-GB" spc="-1" dirty="0">
                <a:solidFill>
                  <a:srgbClr val="3333CC"/>
                </a:solidFill>
                <a:uFill>
                  <a:solidFill>
                    <a:srgbClr val="FFFFFF"/>
                  </a:solidFill>
                </a:uFill>
                <a:ea typeface="ＭＳ Ｐゴシック"/>
              </a:rPr>
              <a:t>spatial template </a:t>
            </a:r>
            <a:r>
              <a:rPr lang="en-GB" spc="-1" dirty="0" smtClean="0">
                <a:solidFill>
                  <a:srgbClr val="3333CC"/>
                </a:solidFill>
                <a:uFill>
                  <a:solidFill>
                    <a:srgbClr val="FFFFFF"/>
                  </a:solidFill>
                </a:uFill>
                <a:ea typeface="ＭＳ Ｐゴシック"/>
              </a:rPr>
              <a:t>for the softer foreground emission components </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Isotropic (in a latitude stripe) component</a:t>
            </a:r>
            <a:r>
              <a:rPr lang="en-GB" spc="-1" dirty="0">
                <a:solidFill>
                  <a:srgbClr val="3333CC"/>
                </a:solidFill>
                <a:uFill>
                  <a:solidFill>
                    <a:srgbClr val="FFFFFF"/>
                  </a:solidFill>
                </a:uFill>
                <a:ea typeface="ＭＳ Ｐゴシック"/>
              </a:rPr>
              <a:t>: </a:t>
            </a:r>
            <a:r>
              <a:rPr lang="en-GB" spc="-1" dirty="0" smtClean="0">
                <a:solidFill>
                  <a:srgbClr val="FF0000"/>
                </a:solidFill>
                <a:uFill>
                  <a:solidFill>
                    <a:srgbClr val="FFFFFF"/>
                  </a:solidFill>
                </a:uFill>
                <a:ea typeface="ＭＳ Ｐゴシック"/>
              </a:rPr>
              <a:t>c</a:t>
            </a:r>
            <a:br>
              <a:rPr lang="en-GB" spc="-1" dirty="0" smtClean="0">
                <a:solidFill>
                  <a:srgbClr val="FF0000"/>
                </a:solidFill>
                <a:uFill>
                  <a:solidFill>
                    <a:srgbClr val="FFFFFF"/>
                  </a:solidFill>
                </a:uFill>
                <a:ea typeface="ＭＳ Ｐゴシック"/>
              </a:rPr>
            </a:br>
            <a:r>
              <a:rPr lang="en-GB" spc="-1" dirty="0" smtClean="0">
                <a:solidFill>
                  <a:srgbClr val="3333CC"/>
                </a:solidFill>
                <a:uFill>
                  <a:solidFill>
                    <a:srgbClr val="FFFFFF"/>
                  </a:solidFill>
                </a:uFill>
                <a:ea typeface="ＭＳ Ｐゴシック"/>
                <a:sym typeface="Wingdings"/>
              </a:rPr>
              <a:t></a:t>
            </a:r>
            <a:r>
              <a:rPr lang="en-GB" spc="-1" dirty="0" smtClean="0">
                <a:solidFill>
                  <a:srgbClr val="3333CC"/>
                </a:solidFill>
                <a:uFill>
                  <a:solidFill>
                    <a:srgbClr val="FFFFFF"/>
                  </a:solidFill>
                </a:uFill>
                <a:ea typeface="ＭＳ Ｐゴシック"/>
              </a:rPr>
              <a:t> extragalactic diffuse + (part of) IC</a:t>
            </a:r>
            <a:endParaRPr lang="en-GB" spc="-1" dirty="0" smtClean="0">
              <a:solidFill>
                <a:srgbClr val="FF0000"/>
              </a:solidFill>
              <a:uFill>
                <a:solidFill>
                  <a:srgbClr val="FFFFFF"/>
                </a:solidFill>
              </a:uFill>
              <a:ea typeface="ＭＳ Ｐゴシック"/>
            </a:endParaRPr>
          </a:p>
          <a:p>
            <a:pPr marL="1080" indent="0">
              <a:lnSpc>
                <a:spcPct val="100000"/>
              </a:lnSpc>
              <a:buClr>
                <a:srgbClr val="000000"/>
              </a:buClr>
              <a:buNone/>
            </a:pPr>
            <a:endParaRPr lang="en-GB" sz="1800" b="0" spc="-1" dirty="0">
              <a:solidFill>
                <a:srgbClr val="000000"/>
              </a:solidFill>
              <a:uFill>
                <a:solidFill>
                  <a:srgbClr val="FFFFFF"/>
                </a:solidFill>
              </a:uFill>
            </a:endParaRPr>
          </a:p>
          <a:p>
            <a:pPr marL="343080" indent="-342000">
              <a:lnSpc>
                <a:spcPct val="100000"/>
              </a:lnSpc>
              <a:buClr>
                <a:srgbClr val="000000"/>
              </a:buClr>
              <a:buFont typeface="Wingdings" charset="2"/>
              <a:buChar char=""/>
            </a:pPr>
            <a:r>
              <a:rPr lang="en-GB" spc="-1" dirty="0">
                <a:solidFill>
                  <a:srgbClr val="000000"/>
                </a:solidFill>
                <a:uFill>
                  <a:solidFill>
                    <a:srgbClr val="FFFFFF"/>
                  </a:solidFill>
                </a:uFill>
                <a:ea typeface="ＭＳ Ｐゴシック"/>
              </a:rPr>
              <a:t>Region of bubbles is excluded (-20° &lt; l &lt; 20°</a:t>
            </a:r>
            <a:r>
              <a:rPr lang="en-GB" spc="-1" dirty="0" smtClean="0">
                <a:solidFill>
                  <a:srgbClr val="000000"/>
                </a:solidFill>
                <a:uFill>
                  <a:solidFill>
                    <a:srgbClr val="FFFFFF"/>
                  </a:solidFill>
                </a:uFill>
                <a:ea typeface="ＭＳ Ｐゴシック"/>
              </a:rPr>
              <a:t>)</a:t>
            </a:r>
          </a:p>
          <a:p>
            <a:pPr marL="343080" indent="-342000">
              <a:lnSpc>
                <a:spcPct val="100000"/>
              </a:lnSpc>
              <a:buClr>
                <a:srgbClr val="000000"/>
              </a:buClr>
              <a:buFont typeface="Wingdings" charset="2"/>
              <a:buChar char=""/>
            </a:pPr>
            <a:endParaRPr lang="en-GB" sz="1800" b="0" spc="-1" dirty="0">
              <a:solidFill>
                <a:srgbClr val="000000"/>
              </a:solidFill>
              <a:uFill>
                <a:solidFill>
                  <a:srgbClr val="FFFFFF"/>
                </a:solidFill>
              </a:uFill>
            </a:endParaRPr>
          </a:p>
          <a:p>
            <a:pPr marL="343080" indent="-342000">
              <a:lnSpc>
                <a:spcPct val="100000"/>
              </a:lnSpc>
              <a:buClr>
                <a:srgbClr val="000000"/>
              </a:buClr>
              <a:buFont typeface="Wingdings" charset="2"/>
              <a:buChar char=""/>
            </a:pPr>
            <a:r>
              <a:rPr lang="en-GB" spc="-1" dirty="0">
                <a:solidFill>
                  <a:srgbClr val="000000"/>
                </a:solidFill>
                <a:uFill>
                  <a:solidFill>
                    <a:srgbClr val="FFFFFF"/>
                  </a:solidFill>
                </a:uFill>
                <a:ea typeface="ＭＳ Ｐゴシック"/>
              </a:rPr>
              <a:t>200 brightest point sources are masked</a:t>
            </a: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7</a:t>
            </a:fld>
            <a:endParaRPr lang="en-US"/>
          </a:p>
        </p:txBody>
      </p:sp>
    </p:spTree>
    <p:extLst>
      <p:ext uri="{BB962C8B-B14F-4D97-AF65-F5344CB8AC3E}">
        <p14:creationId xmlns:p14="http://schemas.microsoft.com/office/powerpoint/2010/main" val="163718666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t>
            </a:r>
            <a:r>
              <a:rPr lang="en-US" dirty="0" smtClean="0"/>
              <a:t>ow</a:t>
            </a:r>
            <a:r>
              <a:rPr lang="en-US" dirty="0" smtClean="0"/>
              <a:t>-energy </a:t>
            </a:r>
            <a:r>
              <a:rPr lang="en-US" dirty="0" smtClean="0"/>
              <a:t>model residuals</a:t>
            </a: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8</a:t>
            </a:fld>
            <a:endParaRPr lang="en-US"/>
          </a:p>
        </p:txBody>
      </p:sp>
      <p:pic>
        <p:nvPicPr>
          <p:cNvPr id="7" name="Picture 6" descr="LowE_0.6-1.6GeV_smallmask_bubblesexcl_highEsmooth_symmask_tot_highlow_ho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38" y="1109138"/>
            <a:ext cx="4442771" cy="2823918"/>
          </a:xfrm>
          <a:prstGeom prst="rect">
            <a:avLst/>
          </a:prstGeom>
        </p:spPr>
      </p:pic>
      <p:pic>
        <p:nvPicPr>
          <p:cNvPr id="8" name="Picture 7" descr="LowE_0.6-1.6GeV_smallmask_bubblesexcl_highEsmooth_symmask_tot_highmedium_ho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2494" y="1109138"/>
            <a:ext cx="4442771" cy="2823918"/>
          </a:xfrm>
          <a:prstGeom prst="rect">
            <a:avLst/>
          </a:prstGeom>
        </p:spPr>
      </p:pic>
      <p:pic>
        <p:nvPicPr>
          <p:cNvPr id="6" name="Picture 5" descr="LowE_0.6-1.6GeV_smallmask_bubblesexcl_highEsmooth_symmask_tot_highhigh_hot.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773" y="3933056"/>
            <a:ext cx="4211960" cy="2677210"/>
          </a:xfrm>
          <a:prstGeom prst="rect">
            <a:avLst/>
          </a:prstGeom>
        </p:spPr>
      </p:pic>
      <p:pic>
        <p:nvPicPr>
          <p:cNvPr id="9" name="Picture 8" descr="SED_lowE_0.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25067" y="3904251"/>
            <a:ext cx="3856265" cy="2892199"/>
          </a:xfrm>
          <a:prstGeom prst="rect">
            <a:avLst/>
          </a:prstGeom>
        </p:spPr>
      </p:pic>
    </p:spTree>
    <p:extLst>
      <p:ext uri="{BB962C8B-B14F-4D97-AF65-F5344CB8AC3E}">
        <p14:creationId xmlns:p14="http://schemas.microsoft.com/office/powerpoint/2010/main" val="10418402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Fermi_noBKG">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Fermi_noBKG.pot</Template>
  <TotalTime>5492</TotalTime>
  <Words>870</Words>
  <Application>Microsoft Macintosh PowerPoint</Application>
  <PresentationFormat>On-screen Show (4:3)</PresentationFormat>
  <Paragraphs>148</Paragraphs>
  <Slides>18</Slides>
  <Notes>1</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Fermi_noBKG</vt:lpstr>
      <vt:lpstr>A study of the Fermi bubbles near the Galactic plane</vt:lpstr>
      <vt:lpstr>General information about the project</vt:lpstr>
      <vt:lpstr>Motivation</vt:lpstr>
      <vt:lpstr>Properties of the bubbles at high latitudes</vt:lpstr>
      <vt:lpstr>Previous analysis near the Galactic plane</vt:lpstr>
      <vt:lpstr>Goals of the new analysis</vt:lpstr>
      <vt:lpstr>This analysis</vt:lpstr>
      <vt:lpstr>The low-energy model</vt:lpstr>
      <vt:lpstr>Low-energy model residuals</vt:lpstr>
      <vt:lpstr>The boxes model</vt:lpstr>
      <vt:lpstr>GALPROP model + PS refitting</vt:lpstr>
      <vt:lpstr>GALPROP residuals</vt:lpstr>
      <vt:lpstr>Latitude profiles</vt:lpstr>
      <vt:lpstr>Spectra in the Galactic plane</vt:lpstr>
      <vt:lpstr>PowerPoint Presentation</vt:lpstr>
      <vt:lpstr>PowerPoint Presentation</vt:lpstr>
      <vt:lpstr>Spectra slightly above the Galactic plane</vt:lpstr>
      <vt:lpstr>Spectra slightly below the Galactic plane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Omodei Nicola</dc:creator>
  <cp:lastModifiedBy>Laura</cp:lastModifiedBy>
  <cp:revision>92</cp:revision>
  <dcterms:created xsi:type="dcterms:W3CDTF">2009-10-20T16:37:35Z</dcterms:created>
  <dcterms:modified xsi:type="dcterms:W3CDTF">2017-08-15T13:56:13Z</dcterms:modified>
</cp:coreProperties>
</file>

<file path=docProps/thumbnail.jpeg>
</file>